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7" r:id="rId4"/>
    <p:sldId id="260" r:id="rId5"/>
    <p:sldId id="268" r:id="rId6"/>
    <p:sldId id="263" r:id="rId7"/>
    <p:sldId id="273" r:id="rId8"/>
    <p:sldId id="269" r:id="rId9"/>
    <p:sldId id="270" r:id="rId10"/>
    <p:sldId id="271" r:id="rId11"/>
    <p:sldId id="272" r:id="rId12"/>
    <p:sldId id="262"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Greene" initials="DAG" lastIdx="1" clrIdx="0">
    <p:extLst>
      <p:ext uri="{19B8F6BF-5375-455C-9EA6-DF929625EA0E}">
        <p15:presenceInfo xmlns:p15="http://schemas.microsoft.com/office/powerpoint/2012/main" userId="S-1-5-21-398533254-580256764-728760493-11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40741" autoAdjust="0"/>
  </p:normalViewPr>
  <p:slideViewPr>
    <p:cSldViewPr snapToGrid="0">
      <p:cViewPr varScale="1">
        <p:scale>
          <a:sx n="30" d="100"/>
          <a:sy n="30" d="100"/>
        </p:scale>
        <p:origin x="1260" y="4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0E693-ABDF-48D7-A970-53D91F45585D}" type="datetimeFigureOut">
              <a:rPr lang="en-US" smtClean="0"/>
              <a:pPr/>
              <a:t>8/14/2013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A7112-5315-4679-B2DC-CC4B1A4A30AF}" type="slidenum">
              <a:rPr lang="en-US" smtClean="0"/>
              <a:pPr/>
              <a:t>‹#›</a:t>
            </a:fld>
            <a:endParaRPr lang="en-US"/>
          </a:p>
        </p:txBody>
      </p:sp>
    </p:spTree>
    <p:extLst>
      <p:ext uri="{BB962C8B-B14F-4D97-AF65-F5344CB8AC3E}">
        <p14:creationId xmlns:p14="http://schemas.microsoft.com/office/powerpoint/2010/main" val="416603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Preface: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 power plants have two major components; a fossil fuel or nuclear reactor heater and an attached steam generator. The steam generator boils water to produces steam that drives a turbine and generate electricity.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Electric power is sold under contract to a utility who then passes the power into the national electrical grid.  </a:t>
            </a:r>
          </a:p>
          <a:p>
            <a:endParaRPr lang="en-US" dirty="0"/>
          </a:p>
        </p:txBody>
      </p:sp>
      <p:sp>
        <p:nvSpPr>
          <p:cNvPr id="4" name="Slide Number Placeholder 3"/>
          <p:cNvSpPr>
            <a:spLocks noGrp="1"/>
          </p:cNvSpPr>
          <p:nvPr>
            <p:ph type="sldNum" sz="quarter" idx="10"/>
          </p:nvPr>
        </p:nvSpPr>
        <p:spPr/>
        <p:txBody>
          <a:bodyPr/>
          <a:lstStyle/>
          <a:p>
            <a:fld id="{CD8A7112-5315-4679-B2DC-CC4B1A4A30AF}" type="slidenum">
              <a:rPr lang="en-US" smtClean="0"/>
              <a:pPr/>
              <a:t>1</a:t>
            </a:fld>
            <a:endParaRPr lang="en-US"/>
          </a:p>
        </p:txBody>
      </p:sp>
    </p:spTree>
    <p:extLst>
      <p:ext uri="{BB962C8B-B14F-4D97-AF65-F5344CB8AC3E}">
        <p14:creationId xmlns:p14="http://schemas.microsoft.com/office/powerpoint/2010/main" val="1342345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BatScan</a:t>
            </a:r>
            <a:r>
              <a:rPr lang="en-US" sz="1200" kern="1200" dirty="0" smtClean="0">
                <a:solidFill>
                  <a:schemeClr val="tx1"/>
                </a:solidFill>
                <a:effectLst/>
                <a:latin typeface="+mn-lt"/>
                <a:ea typeface="+mn-ea"/>
                <a:cs typeface="+mn-cs"/>
              </a:rPr>
              <a:t> requires NI support and partnership to provide global, 24x7x365 services to power plants, both nuclear and fossil fuel, of hardware and software services.  NI’s Preston Johnston will provide further information on GRDI’s </a:t>
            </a:r>
            <a:r>
              <a:rPr lang="en-US" sz="1200" kern="1200" dirty="0" err="1" smtClean="0">
                <a:solidFill>
                  <a:schemeClr val="tx1"/>
                </a:solidFill>
                <a:effectLst/>
                <a:latin typeface="+mn-lt"/>
                <a:ea typeface="+mn-ea"/>
                <a:cs typeface="+mn-cs"/>
              </a:rPr>
              <a:t>BatScan</a:t>
            </a:r>
            <a:r>
              <a:rPr lang="en-US" sz="1200" kern="1200" dirty="0" smtClean="0">
                <a:solidFill>
                  <a:schemeClr val="tx1"/>
                </a:solidFill>
                <a:effectLst/>
                <a:latin typeface="+mn-lt"/>
                <a:ea typeface="+mn-ea"/>
                <a:cs typeface="+mn-cs"/>
              </a:rPr>
              <a:t> and NI‘s </a:t>
            </a:r>
            <a:r>
              <a:rPr lang="en-US" sz="1200" kern="1200" dirty="0" err="1" smtClean="0">
                <a:solidFill>
                  <a:schemeClr val="tx1"/>
                </a:solidFill>
                <a:effectLst/>
                <a:latin typeface="+mn-lt"/>
                <a:ea typeface="+mn-ea"/>
                <a:cs typeface="+mn-cs"/>
              </a:rPr>
              <a:t>LabView</a:t>
            </a:r>
            <a:r>
              <a:rPr lang="en-US" sz="1200" kern="1200" dirty="0" smtClean="0">
                <a:solidFill>
                  <a:schemeClr val="tx1"/>
                </a:solidFill>
                <a:effectLst/>
                <a:latin typeface="+mn-lt"/>
                <a:ea typeface="+mn-ea"/>
                <a:cs typeface="+mn-cs"/>
              </a:rPr>
              <a:t> partnership.</a:t>
            </a:r>
          </a:p>
          <a:p>
            <a:endParaRPr lang="en-US" dirty="0" smtClean="0"/>
          </a:p>
        </p:txBody>
      </p:sp>
      <p:sp>
        <p:nvSpPr>
          <p:cNvPr id="4" name="Slide Number Placeholder 3"/>
          <p:cNvSpPr>
            <a:spLocks noGrp="1"/>
          </p:cNvSpPr>
          <p:nvPr>
            <p:ph type="sldNum" sz="quarter" idx="10"/>
          </p:nvPr>
        </p:nvSpPr>
        <p:spPr/>
        <p:txBody>
          <a:bodyPr/>
          <a:lstStyle/>
          <a:p>
            <a:fld id="{CD8A7112-5315-4679-B2DC-CC4B1A4A30AF}" type="slidenum">
              <a:rPr lang="en-US" smtClean="0"/>
              <a:pPr/>
              <a:t>10</a:t>
            </a:fld>
            <a:endParaRPr lang="en-US"/>
          </a:p>
        </p:txBody>
      </p:sp>
    </p:spTree>
    <p:extLst>
      <p:ext uri="{BB962C8B-B14F-4D97-AF65-F5344CB8AC3E}">
        <p14:creationId xmlns:p14="http://schemas.microsoft.com/office/powerpoint/2010/main" val="2546975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Shown are typical</a:t>
            </a:r>
            <a:r>
              <a:rPr lang="en-US" baseline="0" dirty="0" smtClean="0"/>
              <a:t> user interfaces that could be created as part of an implementation of the </a:t>
            </a:r>
            <a:r>
              <a:rPr lang="en-US" baseline="0" dirty="0" err="1" smtClean="0"/>
              <a:t>BatScan</a:t>
            </a:r>
            <a:r>
              <a:rPr lang="en-US" baseline="0" dirty="0" smtClean="0"/>
              <a:t> system. The interface on the left is demonstrating entry of parameters into a steam generator simulation, and the interface on the right shows an example chart of remaining component life.</a:t>
            </a:r>
            <a:endParaRPr lang="en-US" dirty="0"/>
          </a:p>
        </p:txBody>
      </p:sp>
      <p:sp>
        <p:nvSpPr>
          <p:cNvPr id="4" name="Slide Number Placeholder 3"/>
          <p:cNvSpPr>
            <a:spLocks noGrp="1"/>
          </p:cNvSpPr>
          <p:nvPr>
            <p:ph type="sldNum" sz="quarter" idx="10"/>
          </p:nvPr>
        </p:nvSpPr>
        <p:spPr/>
        <p:txBody>
          <a:bodyPr/>
          <a:lstStyle/>
          <a:p>
            <a:fld id="{CD8A7112-5315-4679-B2DC-CC4B1A4A30AF}" type="slidenum">
              <a:rPr lang="en-US" smtClean="0"/>
              <a:pPr/>
              <a:t>11</a:t>
            </a:fld>
            <a:endParaRPr lang="en-US"/>
          </a:p>
        </p:txBody>
      </p:sp>
    </p:spTree>
    <p:extLst>
      <p:ext uri="{BB962C8B-B14F-4D97-AF65-F5344CB8AC3E}">
        <p14:creationId xmlns:p14="http://schemas.microsoft.com/office/powerpoint/2010/main" val="3907866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the link to view the video </a:t>
            </a:r>
            <a:r>
              <a:rPr lang="en-US" baseline="0" dirty="0" smtClean="0"/>
              <a:t>demonstration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http://www.grdi.com/media/BatScanDemo.mp4</a:t>
            </a:r>
            <a:endParaRPr lang="en-US" smtClean="0"/>
          </a:p>
          <a:p>
            <a:endParaRPr lang="en-US" dirty="0"/>
          </a:p>
        </p:txBody>
      </p:sp>
      <p:sp>
        <p:nvSpPr>
          <p:cNvPr id="4" name="Slide Number Placeholder 3"/>
          <p:cNvSpPr>
            <a:spLocks noGrp="1"/>
          </p:cNvSpPr>
          <p:nvPr>
            <p:ph type="sldNum" sz="quarter" idx="10"/>
          </p:nvPr>
        </p:nvSpPr>
        <p:spPr/>
        <p:txBody>
          <a:bodyPr/>
          <a:lstStyle/>
          <a:p>
            <a:fld id="{CD8A7112-5315-4679-B2DC-CC4B1A4A30AF}" type="slidenum">
              <a:rPr lang="en-US" smtClean="0"/>
              <a:pPr/>
              <a:t>12</a:t>
            </a:fld>
            <a:endParaRPr lang="en-US"/>
          </a:p>
        </p:txBody>
      </p:sp>
    </p:spTree>
    <p:extLst>
      <p:ext uri="{BB962C8B-B14F-4D97-AF65-F5344CB8AC3E}">
        <p14:creationId xmlns:p14="http://schemas.microsoft.com/office/powerpoint/2010/main" val="1070915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Conclusion:</a:t>
            </a:r>
          </a:p>
          <a:p>
            <a:pPr lvl="0"/>
            <a:r>
              <a:rPr lang="en-US" sz="1200" kern="1200" dirty="0" smtClean="0">
                <a:solidFill>
                  <a:schemeClr val="tx1"/>
                </a:solidFill>
                <a:effectLst/>
                <a:latin typeface="+mn-lt"/>
                <a:ea typeface="+mn-ea"/>
                <a:cs typeface="+mn-cs"/>
              </a:rPr>
              <a:t>Southern California Edison could have resolved this problem, but it appears that business-related factors strongly influenced the decision to close the plant, independent of the closure’s impact on California and wholesale electricity costs.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designer/manufacturer of the new SONGS steam generators, Mitsubishi Heavy Industries, provided a solution to the vibration phenomenon by operating the plant at a 70% power level. The NRC refused to allow this operation mode without adequate proof that the steam generator could operate safely. SCE was unable to provide that proof.  </a:t>
            </a:r>
            <a:r>
              <a:rPr lang="en-US" sz="1200" kern="1200" dirty="0" err="1" smtClean="0">
                <a:solidFill>
                  <a:schemeClr val="tx1"/>
                </a:solidFill>
                <a:effectLst/>
                <a:latin typeface="+mn-lt"/>
                <a:ea typeface="+mn-ea"/>
                <a:cs typeface="+mn-cs"/>
              </a:rPr>
              <a:t>BatScan</a:t>
            </a:r>
            <a:r>
              <a:rPr lang="en-US" sz="1200" kern="1200" dirty="0" smtClean="0">
                <a:solidFill>
                  <a:schemeClr val="tx1"/>
                </a:solidFill>
                <a:effectLst/>
                <a:latin typeface="+mn-lt"/>
                <a:ea typeface="+mn-ea"/>
                <a:cs typeface="+mn-cs"/>
              </a:rPr>
              <a:t> could have provided the required protection!</a:t>
            </a:r>
          </a:p>
          <a:p>
            <a:endParaRPr lang="en-US" dirty="0"/>
          </a:p>
        </p:txBody>
      </p:sp>
      <p:sp>
        <p:nvSpPr>
          <p:cNvPr id="4" name="Slide Number Placeholder 3"/>
          <p:cNvSpPr>
            <a:spLocks noGrp="1"/>
          </p:cNvSpPr>
          <p:nvPr>
            <p:ph type="sldNum" sz="quarter" idx="10"/>
          </p:nvPr>
        </p:nvSpPr>
        <p:spPr/>
        <p:txBody>
          <a:bodyPr/>
          <a:lstStyle/>
          <a:p>
            <a:fld id="{CD8A7112-5315-4679-B2DC-CC4B1A4A30AF}" type="slidenum">
              <a:rPr lang="en-US" smtClean="0"/>
              <a:pPr/>
              <a:t>13</a:t>
            </a:fld>
            <a:endParaRPr lang="en-US"/>
          </a:p>
        </p:txBody>
      </p:sp>
    </p:spTree>
    <p:extLst>
      <p:ext uri="{BB962C8B-B14F-4D97-AF65-F5344CB8AC3E}">
        <p14:creationId xmlns:p14="http://schemas.microsoft.com/office/powerpoint/2010/main" val="763506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Inquiries</a:t>
            </a:r>
            <a:r>
              <a:rPr lang="en-US" baseline="0" dirty="0" smtClean="0"/>
              <a:t> can be sent to Rosemary Greene, rgreene@grdi.com</a:t>
            </a:r>
            <a:endParaRPr lang="en-US" dirty="0"/>
          </a:p>
        </p:txBody>
      </p:sp>
      <p:sp>
        <p:nvSpPr>
          <p:cNvPr id="4" name="Slide Number Placeholder 3"/>
          <p:cNvSpPr>
            <a:spLocks noGrp="1"/>
          </p:cNvSpPr>
          <p:nvPr>
            <p:ph type="sldNum" sz="quarter" idx="10"/>
          </p:nvPr>
        </p:nvSpPr>
        <p:spPr/>
        <p:txBody>
          <a:bodyPr/>
          <a:lstStyle/>
          <a:p>
            <a:fld id="{CD8A7112-5315-4679-B2DC-CC4B1A4A30AF}" type="slidenum">
              <a:rPr lang="en-US" smtClean="0"/>
              <a:pPr/>
              <a:t>14</a:t>
            </a:fld>
            <a:endParaRPr lang="en-US"/>
          </a:p>
        </p:txBody>
      </p:sp>
    </p:spTree>
    <p:extLst>
      <p:ext uri="{BB962C8B-B14F-4D97-AF65-F5344CB8AC3E}">
        <p14:creationId xmlns:p14="http://schemas.microsoft.com/office/powerpoint/2010/main" val="1437586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plant owner can make lots of money when the plant is operational.  However, if the power plant shuts down the utility under their contract then charges the plant owners to buy replacement electrical energy for the grid. The cost of just the replacement electric power was 1.5 Million dollars per day!  ($0.5B/year).  </a:t>
            </a:r>
          </a:p>
          <a:p>
            <a:endParaRPr lang="en-US" sz="1200" kern="1200" dirty="0" smtClean="0">
              <a:solidFill>
                <a:schemeClr val="tx1"/>
              </a:solidFill>
              <a:effectLst/>
              <a:latin typeface="+mn-lt"/>
              <a:ea typeface="+mn-ea"/>
              <a:cs typeface="+mn-cs"/>
            </a:endParaRPr>
          </a:p>
          <a:p>
            <a:pPr marL="228600" lvl="0" indent="-228600">
              <a:buAutoNum type="alphaUcPeriod"/>
            </a:pPr>
            <a:r>
              <a:rPr lang="en-US" sz="1200" kern="1200" smtClean="0">
                <a:solidFill>
                  <a:schemeClr val="tx1"/>
                </a:solidFill>
                <a:effectLst/>
                <a:latin typeface="+mn-lt"/>
                <a:ea typeface="+mn-ea"/>
                <a:cs typeface="+mn-cs"/>
              </a:rPr>
              <a:t>Steam generators </a:t>
            </a:r>
            <a:r>
              <a:rPr lang="en-US" sz="1200" kern="1200" dirty="0" smtClean="0">
                <a:solidFill>
                  <a:schemeClr val="tx1"/>
                </a:solidFill>
                <a:effectLst/>
                <a:latin typeface="+mn-lt"/>
                <a:ea typeface="+mn-ea"/>
                <a:cs typeface="+mn-cs"/>
              </a:rPr>
              <a:t>are the Achilles heel for the power plant owners, not in just nuclear plants but also fossil fuel plants.  It is a generic problem.</a:t>
            </a:r>
          </a:p>
          <a:p>
            <a:pPr marL="0" lvl="0" indent="0">
              <a:buNone/>
            </a:pP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 The recent permanent closure of the San </a:t>
            </a:r>
            <a:r>
              <a:rPr lang="en-US" sz="1200" kern="1200" dirty="0" err="1" smtClean="0">
                <a:solidFill>
                  <a:schemeClr val="tx1"/>
                </a:solidFill>
                <a:effectLst/>
                <a:latin typeface="+mn-lt"/>
                <a:ea typeface="+mn-ea"/>
                <a:cs typeface="+mn-cs"/>
              </a:rPr>
              <a:t>Onofre</a:t>
            </a:r>
            <a:r>
              <a:rPr lang="en-US" sz="1200" kern="1200" dirty="0" smtClean="0">
                <a:solidFill>
                  <a:schemeClr val="tx1"/>
                </a:solidFill>
                <a:effectLst/>
                <a:latin typeface="+mn-lt"/>
                <a:ea typeface="+mn-ea"/>
                <a:cs typeface="+mn-cs"/>
              </a:rPr>
              <a:t> Nuclear Generation Station [SONGS] in Southern California was caused by steam generator tube vibration and associated tube wear (fretting damage).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 Southern California Edison states in an official report. [AB 1632] “Overall, SONGS (2 &amp; 3 operations) directly and indirectly supported approximately 9,400 jobs, and positively impact the California economy by more than $3.3 billion per year”.  </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plant’s owners, Southern California Edison, have recently surrendered their NRC operating licenses.  Fuel has been removed, and plant will be abandoned.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Closure of the SONGS nuclear power plant has caused a serious economic impact not only on the local area, but impacted several adjacent states who relied upon the base power provided by the station. Consequently, the wholesale cost of electricity increased significantly, a 59% increase in wholesale electricity costs in Southern California and ~15% increase in California electricity bills.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summarize:</a:t>
            </a:r>
          </a:p>
          <a:p>
            <a:pPr lvl="0"/>
            <a:r>
              <a:rPr lang="en-US" sz="1200" kern="1200" dirty="0" smtClean="0">
                <a:solidFill>
                  <a:schemeClr val="tx1"/>
                </a:solidFill>
                <a:effectLst/>
                <a:latin typeface="+mn-lt"/>
                <a:ea typeface="+mn-ea"/>
                <a:cs typeface="+mn-cs"/>
              </a:rPr>
              <a:t>The vibration problem that closed the SONGS plant was not detected during almost two years of power operation.</a:t>
            </a:r>
          </a:p>
          <a:p>
            <a:r>
              <a:rPr lang="en-US" sz="1200" kern="1200" dirty="0" smtClean="0">
                <a:solidFill>
                  <a:schemeClr val="tx1"/>
                </a:solidFill>
                <a:effectLst/>
                <a:latin typeface="+mn-lt"/>
                <a:ea typeface="+mn-ea"/>
                <a:cs typeface="+mn-cs"/>
              </a:rPr>
              <a:t>The SONGS problem could have been prevented if the steam generators had installed a GRDI-NI </a:t>
            </a:r>
            <a:r>
              <a:rPr lang="en-US" sz="1200" kern="1200" dirty="0" err="1" smtClean="0">
                <a:solidFill>
                  <a:schemeClr val="tx1"/>
                </a:solidFill>
                <a:effectLst/>
                <a:latin typeface="+mn-lt"/>
                <a:ea typeface="+mn-ea"/>
                <a:cs typeface="+mn-cs"/>
              </a:rPr>
              <a:t>BatScan</a:t>
            </a:r>
            <a:r>
              <a:rPr lang="en-US" sz="1200" kern="1200" dirty="0" smtClean="0">
                <a:solidFill>
                  <a:schemeClr val="tx1"/>
                </a:solidFill>
                <a:effectLst/>
                <a:latin typeface="+mn-lt"/>
                <a:ea typeface="+mn-ea"/>
                <a:cs typeface="+mn-cs"/>
              </a:rPr>
              <a:t> system.  </a:t>
            </a:r>
            <a:r>
              <a:rPr lang="en-US" sz="1200" kern="1200" dirty="0" err="1" smtClean="0">
                <a:solidFill>
                  <a:schemeClr val="tx1"/>
                </a:solidFill>
                <a:effectLst/>
                <a:latin typeface="+mn-lt"/>
                <a:ea typeface="+mn-ea"/>
                <a:cs typeface="+mn-cs"/>
              </a:rPr>
              <a:t>BatScan</a:t>
            </a:r>
            <a:r>
              <a:rPr lang="en-US" sz="1200" kern="1200" dirty="0" smtClean="0">
                <a:solidFill>
                  <a:schemeClr val="tx1"/>
                </a:solidFill>
                <a:effectLst/>
                <a:latin typeface="+mn-lt"/>
                <a:ea typeface="+mn-ea"/>
                <a:cs typeface="+mn-cs"/>
              </a:rPr>
              <a:t> detects vibration within a few seconds with very low false alarm rates (i.e. once or twice in the plant 30-year lifetime)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We’re going to use this steam generator vibration problem as an example to describe how GRDI and NI’s technologies are working symbiotically to provide a solution to real-life problems such as those faced by the nuclear industry.</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A7112-5315-4679-B2DC-CC4B1A4A30AF}" type="slidenum">
              <a:rPr lang="en-US" smtClean="0"/>
              <a:pPr/>
              <a:t>2</a:t>
            </a:fld>
            <a:endParaRPr lang="en-US"/>
          </a:p>
        </p:txBody>
      </p:sp>
    </p:spTree>
    <p:extLst>
      <p:ext uri="{BB962C8B-B14F-4D97-AF65-F5344CB8AC3E}">
        <p14:creationId xmlns:p14="http://schemas.microsoft.com/office/powerpoint/2010/main" val="3151882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This slide lists major requirements to successfully monitor steam generators and other critical components in nuclear power plants.</a:t>
            </a:r>
          </a:p>
          <a:p>
            <a:pPr lvl="0"/>
            <a:r>
              <a:rPr lang="en-US" sz="1200" kern="1200" dirty="0" smtClean="0">
                <a:solidFill>
                  <a:schemeClr val="tx1"/>
                </a:solidFill>
                <a:effectLst/>
                <a:latin typeface="+mn-lt"/>
                <a:ea typeface="+mn-ea"/>
                <a:cs typeface="+mn-cs"/>
              </a:rPr>
              <a:t>Of the requirements listed, the most important is </a:t>
            </a:r>
            <a:r>
              <a:rPr lang="en-US" sz="1200" b="1" kern="1200" dirty="0" smtClean="0">
                <a:solidFill>
                  <a:schemeClr val="tx1"/>
                </a:solidFill>
                <a:effectLst/>
                <a:latin typeface="+mn-lt"/>
                <a:ea typeface="+mn-ea"/>
                <a:cs typeface="+mn-cs"/>
              </a:rPr>
              <a:t>reliability</a:t>
            </a:r>
            <a:r>
              <a:rPr lang="en-US" sz="1200" kern="1200" dirty="0" smtClean="0">
                <a:solidFill>
                  <a:schemeClr val="tx1"/>
                </a:solidFill>
                <a:effectLst/>
                <a:latin typeface="+mn-lt"/>
                <a:ea typeface="+mn-ea"/>
                <a:cs typeface="+mn-cs"/>
              </a:rPr>
              <a:t>, since this impacts plant safety, efficiency and especially operator confidence.</a:t>
            </a:r>
          </a:p>
          <a:p>
            <a:pPr lvl="0"/>
            <a:r>
              <a:rPr lang="en-US" sz="1200" kern="1200" dirty="0" err="1" smtClean="0">
                <a:solidFill>
                  <a:schemeClr val="tx1"/>
                </a:solidFill>
                <a:effectLst/>
                <a:latin typeface="+mn-lt"/>
                <a:ea typeface="+mn-ea"/>
                <a:cs typeface="+mn-cs"/>
              </a:rPr>
              <a:t>BatScan</a:t>
            </a:r>
            <a:r>
              <a:rPr lang="en-US" sz="1200" kern="1200" dirty="0" smtClean="0">
                <a:solidFill>
                  <a:schemeClr val="tx1"/>
                </a:solidFill>
                <a:effectLst/>
                <a:latin typeface="+mn-lt"/>
                <a:ea typeface="+mn-ea"/>
                <a:cs typeface="+mn-cs"/>
              </a:rPr>
              <a:t> was designed to meet or exceed these extremely demanding system performance criteria.</a:t>
            </a:r>
          </a:p>
          <a:p>
            <a:endParaRPr lang="en-US" dirty="0"/>
          </a:p>
        </p:txBody>
      </p:sp>
      <p:sp>
        <p:nvSpPr>
          <p:cNvPr id="4" name="Slide Number Placeholder 3"/>
          <p:cNvSpPr>
            <a:spLocks noGrp="1"/>
          </p:cNvSpPr>
          <p:nvPr>
            <p:ph type="sldNum" sz="quarter" idx="10"/>
          </p:nvPr>
        </p:nvSpPr>
        <p:spPr/>
        <p:txBody>
          <a:bodyPr/>
          <a:lstStyle/>
          <a:p>
            <a:fld id="{CD8A7112-5315-4679-B2DC-CC4B1A4A30AF}" type="slidenum">
              <a:rPr lang="en-US" smtClean="0"/>
              <a:pPr/>
              <a:t>3</a:t>
            </a:fld>
            <a:endParaRPr lang="en-US"/>
          </a:p>
        </p:txBody>
      </p:sp>
    </p:spTree>
    <p:extLst>
      <p:ext uri="{BB962C8B-B14F-4D97-AF65-F5344CB8AC3E}">
        <p14:creationId xmlns:p14="http://schemas.microsoft.com/office/powerpoint/2010/main" val="233545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detailed criteria listed were specified by the Customer to protect their steam generator during operation at full power:  That is:</a:t>
            </a:r>
          </a:p>
          <a:p>
            <a:pPr lvl="0"/>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Measurement of fault with a S/N ratio of &lt; -25dB</a:t>
            </a:r>
          </a:p>
          <a:p>
            <a:pPr lvl="0"/>
            <a:r>
              <a:rPr lang="en-US" sz="1200" kern="1200" dirty="0" smtClean="0">
                <a:solidFill>
                  <a:schemeClr val="tx1"/>
                </a:solidFill>
                <a:effectLst/>
                <a:latin typeface="+mn-lt"/>
                <a:ea typeface="+mn-ea"/>
                <a:cs typeface="+mn-cs"/>
              </a:rPr>
              <a:t>B. Cause less than one(1) false alarm per 30 years of plant operation</a:t>
            </a:r>
          </a:p>
          <a:p>
            <a:pPr lvl="0"/>
            <a:r>
              <a:rPr lang="en-US" sz="1200" kern="1200" dirty="0" smtClean="0">
                <a:solidFill>
                  <a:schemeClr val="tx1"/>
                </a:solidFill>
                <a:effectLst/>
                <a:latin typeface="+mn-lt"/>
                <a:ea typeface="+mn-ea"/>
                <a:cs typeface="+mn-cs"/>
              </a:rPr>
              <a:t>C. Detection and location o</a:t>
            </a:r>
            <a:r>
              <a:rPr lang="en-US" sz="1200" kern="1200" baseline="0" dirty="0" smtClean="0">
                <a:solidFill>
                  <a:schemeClr val="tx1"/>
                </a:solidFill>
                <a:effectLst/>
                <a:latin typeface="+mn-lt"/>
                <a:ea typeface="+mn-ea"/>
                <a:cs typeface="+mn-cs"/>
              </a:rPr>
              <a:t>f faults </a:t>
            </a:r>
            <a:r>
              <a:rPr lang="en-US" sz="1200" kern="1200" dirty="0" smtClean="0">
                <a:solidFill>
                  <a:schemeClr val="tx1"/>
                </a:solidFill>
                <a:effectLst/>
                <a:latin typeface="+mn-lt"/>
                <a:ea typeface="+mn-ea"/>
                <a:cs typeface="+mn-cs"/>
              </a:rPr>
              <a:t>within two (~2) seconds</a:t>
            </a:r>
          </a:p>
          <a:p>
            <a:pPr lvl="0"/>
            <a:r>
              <a:rPr lang="en-US" sz="1200" kern="1200" dirty="0" smtClean="0">
                <a:solidFill>
                  <a:schemeClr val="tx1"/>
                </a:solidFill>
                <a:effectLst/>
                <a:latin typeface="+mn-lt"/>
                <a:ea typeface="+mn-ea"/>
                <a:cs typeface="+mn-cs"/>
              </a:rPr>
              <a:t>D. Location of the fault to within a radius of ~5 cm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Extensive R&amp;D programs allowed these criterion to be achieved; outcome resulting in: </a:t>
            </a:r>
          </a:p>
          <a:p>
            <a:pPr lvl="0"/>
            <a:r>
              <a:rPr lang="en-US" sz="1200" kern="1200" dirty="0" smtClean="0">
                <a:solidFill>
                  <a:schemeClr val="tx1"/>
                </a:solidFill>
                <a:effectLst/>
                <a:latin typeface="+mn-lt"/>
                <a:ea typeface="+mn-ea"/>
                <a:cs typeface="+mn-cs"/>
              </a:rPr>
              <a:t>A. verified performance with  customer approval, and</a:t>
            </a:r>
          </a:p>
          <a:p>
            <a:pPr lvl="0"/>
            <a:r>
              <a:rPr lang="en-US" sz="1200" kern="1200" dirty="0" smtClean="0">
                <a:solidFill>
                  <a:schemeClr val="tx1"/>
                </a:solidFill>
                <a:effectLst/>
                <a:latin typeface="+mn-lt"/>
                <a:ea typeface="+mn-ea"/>
                <a:cs typeface="+mn-cs"/>
              </a:rPr>
              <a:t>B. provided a validated solution meeting the requirements of plant operator and regulatory bodies </a:t>
            </a:r>
          </a:p>
          <a:p>
            <a:endParaRPr lang="en-US" dirty="0" smtClean="0"/>
          </a:p>
          <a:p>
            <a:pPr lvl="0"/>
            <a:r>
              <a:rPr lang="en-US" sz="1200" kern="1200" dirty="0" smtClean="0">
                <a:solidFill>
                  <a:schemeClr val="tx1"/>
                </a:solidFill>
                <a:effectLst/>
                <a:latin typeface="+mn-lt"/>
                <a:ea typeface="+mn-ea"/>
                <a:cs typeface="+mn-cs"/>
              </a:rPr>
              <a:t>The chart depicts a typical sensitivity curve for this particular application, demonstrating the inter-dependence between </a:t>
            </a:r>
            <a:r>
              <a:rPr lang="en-US" sz="1200" b="1" kern="1200" dirty="0" smtClean="0">
                <a:solidFill>
                  <a:schemeClr val="tx1"/>
                </a:solidFill>
                <a:effectLst/>
                <a:latin typeface="+mn-lt"/>
                <a:ea typeface="+mn-ea"/>
                <a:cs typeface="+mn-cs"/>
              </a:rPr>
              <a:t>performance</a:t>
            </a:r>
            <a:r>
              <a:rPr lang="en-US" sz="1200" kern="1200" dirty="0" smtClean="0">
                <a:solidFill>
                  <a:schemeClr val="tx1"/>
                </a:solidFill>
                <a:effectLst/>
                <a:latin typeface="+mn-lt"/>
                <a:ea typeface="+mn-ea"/>
                <a:cs typeface="+mn-cs"/>
              </a:rPr>
              <a:t> criteria (such as  monitoring precision, processing time) and </a:t>
            </a:r>
            <a:r>
              <a:rPr lang="en-US" sz="1200" kern="1200" dirty="0" err="1" smtClean="0">
                <a:solidFill>
                  <a:schemeClr val="tx1"/>
                </a:solidFill>
                <a:effectLst/>
                <a:latin typeface="+mn-lt"/>
                <a:ea typeface="+mn-ea"/>
                <a:cs typeface="+mn-cs"/>
              </a:rPr>
              <a:t>BatScan</a:t>
            </a:r>
            <a:r>
              <a:rPr lang="en-US" sz="1200" kern="1200" dirty="0" smtClean="0">
                <a:solidFill>
                  <a:schemeClr val="tx1"/>
                </a:solidFill>
                <a:effectLst/>
                <a:latin typeface="+mn-lt"/>
                <a:ea typeface="+mn-ea"/>
                <a:cs typeface="+mn-cs"/>
              </a:rPr>
              <a:t> system </a:t>
            </a:r>
            <a:r>
              <a:rPr lang="en-US" sz="1200" b="1" kern="1200" dirty="0" smtClean="0">
                <a:solidFill>
                  <a:schemeClr val="tx1"/>
                </a:solidFill>
                <a:effectLst/>
                <a:latin typeface="+mn-lt"/>
                <a:ea typeface="+mn-ea"/>
                <a:cs typeface="+mn-cs"/>
              </a:rPr>
              <a:t>cost</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Up to four of these parameters can be constrained, and then the fifth will change appropriately. </a:t>
            </a:r>
          </a:p>
          <a:p>
            <a:r>
              <a:rPr lang="en-US" sz="1200" kern="1200" dirty="0" smtClean="0">
                <a:solidFill>
                  <a:schemeClr val="tx1"/>
                </a:solidFill>
                <a:effectLst/>
                <a:latin typeface="+mn-lt"/>
                <a:ea typeface="+mn-ea"/>
                <a:cs typeface="+mn-cs"/>
              </a:rPr>
              <a:t>For example, if a system is customized for a particular signal-to-noise ratio, false alarm rate, detection time, and monitored volume, the system cost cannot also be predefined. For example, a change in detection time will reduce system costs.</a:t>
            </a:r>
          </a:p>
          <a:p>
            <a:endParaRPr lang="en-US" dirty="0"/>
          </a:p>
        </p:txBody>
      </p:sp>
      <p:sp>
        <p:nvSpPr>
          <p:cNvPr id="4" name="Slide Number Placeholder 3"/>
          <p:cNvSpPr>
            <a:spLocks noGrp="1"/>
          </p:cNvSpPr>
          <p:nvPr>
            <p:ph type="sldNum" sz="quarter" idx="10"/>
          </p:nvPr>
        </p:nvSpPr>
        <p:spPr/>
        <p:txBody>
          <a:bodyPr/>
          <a:lstStyle/>
          <a:p>
            <a:fld id="{CD8A7112-5315-4679-B2DC-CC4B1A4A30AF}" type="slidenum">
              <a:rPr lang="en-US" smtClean="0"/>
              <a:pPr/>
              <a:t>4</a:t>
            </a:fld>
            <a:endParaRPr lang="en-US"/>
          </a:p>
        </p:txBody>
      </p:sp>
    </p:spTree>
    <p:extLst>
      <p:ext uri="{BB962C8B-B14F-4D97-AF65-F5344CB8AC3E}">
        <p14:creationId xmlns:p14="http://schemas.microsoft.com/office/powerpoint/2010/main" val="3800800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These parameters are all inter-dependent, so any test validating the performance of the </a:t>
            </a:r>
            <a:r>
              <a:rPr lang="en-US" sz="1200" kern="1200" dirty="0" err="1" smtClean="0">
                <a:solidFill>
                  <a:schemeClr val="tx1"/>
                </a:solidFill>
                <a:effectLst/>
                <a:latin typeface="+mn-lt"/>
                <a:ea typeface="+mn-ea"/>
                <a:cs typeface="+mn-cs"/>
              </a:rPr>
              <a:t>BatScan</a:t>
            </a:r>
            <a:r>
              <a:rPr lang="en-US" sz="1200" kern="1200" dirty="0" smtClean="0">
                <a:solidFill>
                  <a:schemeClr val="tx1"/>
                </a:solidFill>
                <a:effectLst/>
                <a:latin typeface="+mn-lt"/>
                <a:ea typeface="+mn-ea"/>
                <a:cs typeface="+mn-cs"/>
              </a:rPr>
              <a:t> system must be conducted on an entire system.</a:t>
            </a:r>
          </a:p>
          <a:p>
            <a:pPr lvl="0"/>
            <a:r>
              <a:rPr lang="en-US" sz="1200" kern="1200" dirty="0" smtClean="0">
                <a:solidFill>
                  <a:schemeClr val="tx1"/>
                </a:solidFill>
                <a:effectLst/>
                <a:latin typeface="+mn-lt"/>
                <a:ea typeface="+mn-ea"/>
                <a:cs typeface="+mn-cs"/>
              </a:rPr>
              <a:t>The chart on the left shows a full-system validation of the </a:t>
            </a:r>
            <a:r>
              <a:rPr lang="en-US" sz="1200" kern="1200" dirty="0" err="1" smtClean="0">
                <a:solidFill>
                  <a:schemeClr val="tx1"/>
                </a:solidFill>
                <a:effectLst/>
                <a:latin typeface="+mn-lt"/>
                <a:ea typeface="+mn-ea"/>
                <a:cs typeface="+mn-cs"/>
              </a:rPr>
              <a:t>BatScan</a:t>
            </a:r>
            <a:r>
              <a:rPr lang="en-US" sz="1200" kern="1200" dirty="0" smtClean="0">
                <a:solidFill>
                  <a:schemeClr val="tx1"/>
                </a:solidFill>
                <a:effectLst/>
                <a:latin typeface="+mn-lt"/>
                <a:ea typeface="+mn-ea"/>
                <a:cs typeface="+mn-cs"/>
              </a:rPr>
              <a:t> system; a fault detected in a full-sized steam</a:t>
            </a:r>
            <a:r>
              <a:rPr lang="en-US" sz="1200" kern="1200" baseline="0" dirty="0" smtClean="0">
                <a:solidFill>
                  <a:schemeClr val="tx1"/>
                </a:solidFill>
                <a:effectLst/>
                <a:latin typeface="+mn-lt"/>
                <a:ea typeface="+mn-ea"/>
                <a:cs typeface="+mn-cs"/>
              </a:rPr>
              <a:t> generator</a:t>
            </a:r>
            <a:r>
              <a:rPr lang="en-US" sz="1200" kern="1200" dirty="0" smtClean="0">
                <a:solidFill>
                  <a:schemeClr val="tx1"/>
                </a:solidFill>
                <a:effectLst/>
                <a:latin typeface="+mn-lt"/>
                <a:ea typeface="+mn-ea"/>
                <a:cs typeface="+mn-cs"/>
              </a:rPr>
              <a:t> under full power operating conditions.  (Note: this test was performed and monitored by plant operators).  The chart shows the detection parameter as a function of time, and start and finish of the injection of water into liquid sodium is very obvious.  Multiple high levels of the detection parameter provides the data for estimating the false alarm rate.</a:t>
            </a:r>
          </a:p>
          <a:p>
            <a:endParaRPr lang="en-US" dirty="0"/>
          </a:p>
        </p:txBody>
      </p:sp>
      <p:sp>
        <p:nvSpPr>
          <p:cNvPr id="4" name="Slide Number Placeholder 3"/>
          <p:cNvSpPr>
            <a:spLocks noGrp="1"/>
          </p:cNvSpPr>
          <p:nvPr>
            <p:ph type="sldNum" sz="quarter" idx="10"/>
          </p:nvPr>
        </p:nvSpPr>
        <p:spPr/>
        <p:txBody>
          <a:bodyPr/>
          <a:lstStyle/>
          <a:p>
            <a:fld id="{CD8A7112-5315-4679-B2DC-CC4B1A4A30AF}" type="slidenum">
              <a:rPr lang="en-US" smtClean="0"/>
              <a:pPr/>
              <a:t>5</a:t>
            </a:fld>
            <a:endParaRPr lang="en-US"/>
          </a:p>
        </p:txBody>
      </p:sp>
    </p:spTree>
    <p:extLst>
      <p:ext uri="{BB962C8B-B14F-4D97-AF65-F5344CB8AC3E}">
        <p14:creationId xmlns:p14="http://schemas.microsoft.com/office/powerpoint/2010/main" val="40241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summarizes the </a:t>
            </a:r>
            <a:r>
              <a:rPr lang="en-US" sz="1200" kern="1200" dirty="0" err="1" smtClean="0">
                <a:solidFill>
                  <a:schemeClr val="tx1"/>
                </a:solidFill>
                <a:effectLst/>
                <a:latin typeface="+mn-lt"/>
                <a:ea typeface="+mn-ea"/>
                <a:cs typeface="+mn-cs"/>
              </a:rPr>
              <a:t>BatScan</a:t>
            </a:r>
            <a:r>
              <a:rPr lang="en-US" sz="1200" kern="1200" dirty="0" smtClean="0">
                <a:solidFill>
                  <a:schemeClr val="tx1"/>
                </a:solidFill>
                <a:effectLst/>
                <a:latin typeface="+mn-lt"/>
                <a:ea typeface="+mn-ea"/>
                <a:cs typeface="+mn-cs"/>
              </a:rPr>
              <a:t> System.  I am often asked “how does it work?”.  There is no convenient, short description.  It is a complex integration of many individual parts.  Each part contains many models or subsystems; all of these were extensively developed and designed to integrate into a stable, accurate monitoring system.  Without this attention to all aspects of its design and operation it does not work; the integration and interaction between all its parts is critical.  Then its operations and parts were validated and verified against performance and operational requirements.  </a:t>
            </a:r>
          </a:p>
          <a:p>
            <a:r>
              <a:rPr lang="en-US" sz="1200" kern="1200" dirty="0" smtClean="0">
                <a:solidFill>
                  <a:schemeClr val="tx1"/>
                </a:solidFill>
                <a:effectLst/>
                <a:latin typeface="+mn-lt"/>
                <a:ea typeface="+mn-ea"/>
                <a:cs typeface="+mn-cs"/>
              </a:rPr>
              <a:t>Think of </a:t>
            </a:r>
            <a:r>
              <a:rPr lang="en-US" sz="1200" kern="1200" dirty="0" err="1" smtClean="0">
                <a:solidFill>
                  <a:schemeClr val="tx1"/>
                </a:solidFill>
                <a:effectLst/>
                <a:latin typeface="+mn-lt"/>
                <a:ea typeface="+mn-ea"/>
                <a:cs typeface="+mn-cs"/>
              </a:rPr>
              <a:t>BatScan</a:t>
            </a:r>
            <a:r>
              <a:rPr lang="en-US" sz="1200" kern="1200" dirty="0" smtClean="0">
                <a:solidFill>
                  <a:schemeClr val="tx1"/>
                </a:solidFill>
                <a:effectLst/>
                <a:latin typeface="+mn-lt"/>
                <a:ea typeface="+mn-ea"/>
                <a:cs typeface="+mn-cs"/>
              </a:rPr>
              <a:t> as an airplane; without wings, engines, control surfaces, and a multitude of other subsystems it might not fly!</a:t>
            </a:r>
          </a:p>
          <a:p>
            <a:endParaRPr lang="en-US" dirty="0"/>
          </a:p>
        </p:txBody>
      </p:sp>
      <p:sp>
        <p:nvSpPr>
          <p:cNvPr id="4" name="Slide Number Placeholder 3"/>
          <p:cNvSpPr>
            <a:spLocks noGrp="1"/>
          </p:cNvSpPr>
          <p:nvPr>
            <p:ph type="sldNum" sz="quarter" idx="10"/>
          </p:nvPr>
        </p:nvSpPr>
        <p:spPr/>
        <p:txBody>
          <a:bodyPr/>
          <a:lstStyle/>
          <a:p>
            <a:fld id="{CD8A7112-5315-4679-B2DC-CC4B1A4A30AF}" type="slidenum">
              <a:rPr lang="en-US" smtClean="0"/>
              <a:pPr/>
              <a:t>6</a:t>
            </a:fld>
            <a:endParaRPr lang="en-US"/>
          </a:p>
        </p:txBody>
      </p:sp>
    </p:spTree>
    <p:extLst>
      <p:ext uri="{BB962C8B-B14F-4D97-AF65-F5344CB8AC3E}">
        <p14:creationId xmlns:p14="http://schemas.microsoft.com/office/powerpoint/2010/main" val="4274030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the pilot can’t fly the plane it won’t be used.  </a:t>
            </a:r>
            <a:r>
              <a:rPr lang="en-US" sz="1200" kern="1200" dirty="0" err="1" smtClean="0">
                <a:solidFill>
                  <a:schemeClr val="tx1"/>
                </a:solidFill>
                <a:effectLst/>
                <a:latin typeface="+mn-lt"/>
                <a:ea typeface="+mn-ea"/>
                <a:cs typeface="+mn-cs"/>
              </a:rPr>
              <a:t>BatScan</a:t>
            </a:r>
            <a:r>
              <a:rPr lang="en-US" sz="1200" kern="1200" dirty="0" smtClean="0">
                <a:solidFill>
                  <a:schemeClr val="tx1"/>
                </a:solidFill>
                <a:effectLst/>
                <a:latin typeface="+mn-lt"/>
                <a:ea typeface="+mn-ea"/>
                <a:cs typeface="+mn-cs"/>
              </a:rPr>
              <a:t> hardware and operations must be matched to allow the plant operator to control the power plant safely, efficiently and effectively.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a:t>
            </a:r>
            <a:r>
              <a:rPr lang="en-US" sz="1200" kern="1200" dirty="0" err="1" smtClean="0">
                <a:solidFill>
                  <a:schemeClr val="tx1"/>
                </a:solidFill>
                <a:effectLst/>
                <a:latin typeface="+mn-lt"/>
                <a:ea typeface="+mn-ea"/>
                <a:cs typeface="+mn-cs"/>
              </a:rPr>
              <a:t>BatScan</a:t>
            </a:r>
            <a:r>
              <a:rPr lang="en-US" sz="1200" kern="1200" dirty="0" smtClean="0">
                <a:solidFill>
                  <a:schemeClr val="tx1"/>
                </a:solidFill>
                <a:effectLst/>
                <a:latin typeface="+mn-lt"/>
                <a:ea typeface="+mn-ea"/>
                <a:cs typeface="+mn-cs"/>
              </a:rPr>
              <a:t> mitigates damage propagation.  Location of vibration or fault condition is predicted as well as damage.  This can significantly reduce repair costs and optimize time to return plant to full power operation.</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BatScan</a:t>
            </a:r>
            <a:r>
              <a:rPr lang="en-US" sz="1200" kern="1200" dirty="0" smtClean="0">
                <a:solidFill>
                  <a:schemeClr val="tx1"/>
                </a:solidFill>
                <a:effectLst/>
                <a:latin typeface="+mn-lt"/>
                <a:ea typeface="+mn-ea"/>
                <a:cs typeface="+mn-cs"/>
              </a:rPr>
              <a:t> system is not only for locating faults, but additionally populates databases for long-term diagnostic and prognostic investigation of plant operation.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These databases are required by regulatory organizations when the plant operator wants to extend the life of the plant. They provide, for example, information used to estimate long-term fatigue damage of components.</a:t>
            </a:r>
          </a:p>
          <a:p>
            <a:endParaRPr lang="en-US" dirty="0"/>
          </a:p>
        </p:txBody>
      </p:sp>
      <p:sp>
        <p:nvSpPr>
          <p:cNvPr id="4" name="Slide Number Placeholder 3"/>
          <p:cNvSpPr>
            <a:spLocks noGrp="1"/>
          </p:cNvSpPr>
          <p:nvPr>
            <p:ph type="sldNum" sz="quarter" idx="10"/>
          </p:nvPr>
        </p:nvSpPr>
        <p:spPr/>
        <p:txBody>
          <a:bodyPr/>
          <a:lstStyle/>
          <a:p>
            <a:fld id="{CD8A7112-5315-4679-B2DC-CC4B1A4A30AF}" type="slidenum">
              <a:rPr lang="en-US" smtClean="0"/>
              <a:pPr/>
              <a:t>7</a:t>
            </a:fld>
            <a:endParaRPr lang="en-US"/>
          </a:p>
        </p:txBody>
      </p:sp>
    </p:spTree>
    <p:extLst>
      <p:ext uri="{BB962C8B-B14F-4D97-AF65-F5344CB8AC3E}">
        <p14:creationId xmlns:p14="http://schemas.microsoft.com/office/powerpoint/2010/main" val="363281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a further analogy to a plane, having a simulator is essential to optimize both the plant protection and damage mitigation and operator performance.</a:t>
            </a:r>
          </a:p>
          <a:p>
            <a:endParaRPr lang="en-US" dirty="0"/>
          </a:p>
        </p:txBody>
      </p:sp>
      <p:sp>
        <p:nvSpPr>
          <p:cNvPr id="4" name="Slide Number Placeholder 3"/>
          <p:cNvSpPr>
            <a:spLocks noGrp="1"/>
          </p:cNvSpPr>
          <p:nvPr>
            <p:ph type="sldNum" sz="quarter" idx="10"/>
          </p:nvPr>
        </p:nvSpPr>
        <p:spPr/>
        <p:txBody>
          <a:bodyPr/>
          <a:lstStyle/>
          <a:p>
            <a:fld id="{CD8A7112-5315-4679-B2DC-CC4B1A4A30AF}" type="slidenum">
              <a:rPr lang="en-US" smtClean="0"/>
              <a:pPr/>
              <a:t>8</a:t>
            </a:fld>
            <a:endParaRPr lang="en-US"/>
          </a:p>
        </p:txBody>
      </p:sp>
    </p:spTree>
    <p:extLst>
      <p:ext uri="{BB962C8B-B14F-4D97-AF65-F5344CB8AC3E}">
        <p14:creationId xmlns:p14="http://schemas.microsoft.com/office/powerpoint/2010/main" val="4268853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A7112-5315-4679-B2DC-CC4B1A4A30AF}" type="slidenum">
              <a:rPr lang="en-US" smtClean="0"/>
              <a:pPr/>
              <a:t>9</a:t>
            </a:fld>
            <a:endParaRPr lang="en-US"/>
          </a:p>
        </p:txBody>
      </p:sp>
    </p:spTree>
    <p:extLst>
      <p:ext uri="{BB962C8B-B14F-4D97-AF65-F5344CB8AC3E}">
        <p14:creationId xmlns:p14="http://schemas.microsoft.com/office/powerpoint/2010/main" val="2284569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01C62B-64F1-420C-9664-B5D57B2C514F}" type="datetimeFigureOut">
              <a:rPr lang="en-US" smtClean="0"/>
              <a:pPr/>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2365C-7ADD-4499-8077-3DB101F284EC}" type="slidenum">
              <a:rPr lang="en-US" smtClean="0"/>
              <a:pPr/>
              <a:t>‹#›</a:t>
            </a:fld>
            <a:endParaRPr lang="en-US"/>
          </a:p>
        </p:txBody>
      </p:sp>
    </p:spTree>
    <p:extLst>
      <p:ext uri="{BB962C8B-B14F-4D97-AF65-F5344CB8AC3E}">
        <p14:creationId xmlns:p14="http://schemas.microsoft.com/office/powerpoint/2010/main" val="334451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01C62B-64F1-420C-9664-B5D57B2C514F}" type="datetimeFigureOut">
              <a:rPr lang="en-US" smtClean="0"/>
              <a:pPr/>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2365C-7ADD-4499-8077-3DB101F284EC}" type="slidenum">
              <a:rPr lang="en-US" smtClean="0"/>
              <a:pPr/>
              <a:t>‹#›</a:t>
            </a:fld>
            <a:endParaRPr lang="en-US"/>
          </a:p>
        </p:txBody>
      </p:sp>
    </p:spTree>
    <p:extLst>
      <p:ext uri="{BB962C8B-B14F-4D97-AF65-F5344CB8AC3E}">
        <p14:creationId xmlns:p14="http://schemas.microsoft.com/office/powerpoint/2010/main" val="3607513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01C62B-64F1-420C-9664-B5D57B2C514F}" type="datetimeFigureOut">
              <a:rPr lang="en-US" smtClean="0"/>
              <a:pPr/>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2365C-7ADD-4499-8077-3DB101F284EC}" type="slidenum">
              <a:rPr lang="en-US" smtClean="0"/>
              <a:pPr/>
              <a:t>‹#›</a:t>
            </a:fld>
            <a:endParaRPr lang="en-US"/>
          </a:p>
        </p:txBody>
      </p:sp>
    </p:spTree>
    <p:extLst>
      <p:ext uri="{BB962C8B-B14F-4D97-AF65-F5344CB8AC3E}">
        <p14:creationId xmlns:p14="http://schemas.microsoft.com/office/powerpoint/2010/main" val="132694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B01C62B-64F1-420C-9664-B5D57B2C514F}" type="datetimeFigureOut">
              <a:rPr lang="en-US" smtClean="0"/>
              <a:pPr/>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2365C-7ADD-4499-8077-3DB101F284EC}" type="slidenum">
              <a:rPr lang="en-US" smtClean="0"/>
              <a:pPr/>
              <a:t>‹#›</a:t>
            </a:fld>
            <a:endParaRPr lang="en-US"/>
          </a:p>
        </p:txBody>
      </p:sp>
    </p:spTree>
    <p:extLst>
      <p:ext uri="{BB962C8B-B14F-4D97-AF65-F5344CB8AC3E}">
        <p14:creationId xmlns:p14="http://schemas.microsoft.com/office/powerpoint/2010/main" val="39825942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01C62B-64F1-420C-9664-B5D57B2C514F}" type="datetimeFigureOut">
              <a:rPr lang="en-US" smtClean="0"/>
              <a:pPr/>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2365C-7ADD-4499-8077-3DB101F284EC}" type="slidenum">
              <a:rPr lang="en-US" smtClean="0"/>
              <a:pPr/>
              <a:t>‹#›</a:t>
            </a:fld>
            <a:endParaRPr lang="en-US"/>
          </a:p>
        </p:txBody>
      </p:sp>
    </p:spTree>
    <p:extLst>
      <p:ext uri="{BB962C8B-B14F-4D97-AF65-F5344CB8AC3E}">
        <p14:creationId xmlns:p14="http://schemas.microsoft.com/office/powerpoint/2010/main" val="46579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01C62B-64F1-420C-9664-B5D57B2C514F}" type="datetimeFigureOut">
              <a:rPr lang="en-US" smtClean="0"/>
              <a:pPr/>
              <a:t>8/14/2013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2365C-7ADD-4499-8077-3DB101F284EC}" type="slidenum">
              <a:rPr lang="en-US" smtClean="0"/>
              <a:pPr/>
              <a:t>‹#›</a:t>
            </a:fld>
            <a:endParaRPr lang="en-US"/>
          </a:p>
        </p:txBody>
      </p:sp>
    </p:spTree>
    <p:extLst>
      <p:ext uri="{BB962C8B-B14F-4D97-AF65-F5344CB8AC3E}">
        <p14:creationId xmlns:p14="http://schemas.microsoft.com/office/powerpoint/2010/main" val="182038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01C62B-64F1-420C-9664-B5D57B2C514F}" type="datetimeFigureOut">
              <a:rPr lang="en-US" smtClean="0"/>
              <a:pPr/>
              <a:t>8/14/2013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32365C-7ADD-4499-8077-3DB101F284EC}" type="slidenum">
              <a:rPr lang="en-US" smtClean="0"/>
              <a:pPr/>
              <a:t>‹#›</a:t>
            </a:fld>
            <a:endParaRPr lang="en-US"/>
          </a:p>
        </p:txBody>
      </p:sp>
    </p:spTree>
    <p:extLst>
      <p:ext uri="{BB962C8B-B14F-4D97-AF65-F5344CB8AC3E}">
        <p14:creationId xmlns:p14="http://schemas.microsoft.com/office/powerpoint/2010/main" val="1644490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01C62B-64F1-420C-9664-B5D57B2C514F}" type="datetimeFigureOut">
              <a:rPr lang="en-US" smtClean="0"/>
              <a:pPr/>
              <a:t>8/14/2013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32365C-7ADD-4499-8077-3DB101F284EC}" type="slidenum">
              <a:rPr lang="en-US" smtClean="0"/>
              <a:pPr/>
              <a:t>‹#›</a:t>
            </a:fld>
            <a:endParaRPr lang="en-US"/>
          </a:p>
        </p:txBody>
      </p:sp>
    </p:spTree>
    <p:extLst>
      <p:ext uri="{BB962C8B-B14F-4D97-AF65-F5344CB8AC3E}">
        <p14:creationId xmlns:p14="http://schemas.microsoft.com/office/powerpoint/2010/main" val="195440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1C62B-64F1-420C-9664-B5D57B2C514F}" type="datetimeFigureOut">
              <a:rPr lang="en-US" smtClean="0"/>
              <a:pPr/>
              <a:t>8/14/2013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32365C-7ADD-4499-8077-3DB101F284EC}" type="slidenum">
              <a:rPr lang="en-US" smtClean="0"/>
              <a:pPr/>
              <a:t>‹#›</a:t>
            </a:fld>
            <a:endParaRPr lang="en-US"/>
          </a:p>
        </p:txBody>
      </p:sp>
    </p:spTree>
    <p:extLst>
      <p:ext uri="{BB962C8B-B14F-4D97-AF65-F5344CB8AC3E}">
        <p14:creationId xmlns:p14="http://schemas.microsoft.com/office/powerpoint/2010/main" val="42500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01C62B-64F1-420C-9664-B5D57B2C514F}" type="datetimeFigureOut">
              <a:rPr lang="en-US" smtClean="0"/>
              <a:pPr/>
              <a:t>8/14/2013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2365C-7ADD-4499-8077-3DB101F284EC}" type="slidenum">
              <a:rPr lang="en-US" smtClean="0"/>
              <a:pPr/>
              <a:t>‹#›</a:t>
            </a:fld>
            <a:endParaRPr lang="en-US"/>
          </a:p>
        </p:txBody>
      </p:sp>
    </p:spTree>
    <p:extLst>
      <p:ext uri="{BB962C8B-B14F-4D97-AF65-F5344CB8AC3E}">
        <p14:creationId xmlns:p14="http://schemas.microsoft.com/office/powerpoint/2010/main" val="4059500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01C62B-64F1-420C-9664-B5D57B2C514F}" type="datetimeFigureOut">
              <a:rPr lang="en-US" smtClean="0"/>
              <a:pPr/>
              <a:t>8/14/2013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2365C-7ADD-4499-8077-3DB101F284EC}" type="slidenum">
              <a:rPr lang="en-US" smtClean="0"/>
              <a:pPr/>
              <a:t>‹#›</a:t>
            </a:fld>
            <a:endParaRPr lang="en-US"/>
          </a:p>
        </p:txBody>
      </p:sp>
    </p:spTree>
    <p:extLst>
      <p:ext uri="{BB962C8B-B14F-4D97-AF65-F5344CB8AC3E}">
        <p14:creationId xmlns:p14="http://schemas.microsoft.com/office/powerpoint/2010/main" val="356271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chemeClr val="bg2">
                <a:lumMod val="75000"/>
              </a:schemeClr>
            </a:gs>
            <a:gs pos="89000">
              <a:schemeClr val="bg2">
                <a:lumMod val="60000"/>
                <a:lumOff val="40000"/>
              </a:schemeClr>
            </a:gs>
            <a:gs pos="100000">
              <a:schemeClr val="accent1">
                <a:lumMod val="20000"/>
                <a:lumOff val="80000"/>
              </a:schemeClr>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611437"/>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1C62B-64F1-420C-9664-B5D57B2C514F}" type="datetimeFigureOut">
              <a:rPr lang="en-US" smtClean="0"/>
              <a:pPr/>
              <a:t>8/14/2013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2365C-7ADD-4499-8077-3DB101F284EC}" type="slidenum">
              <a:rPr lang="en-US" smtClean="0"/>
              <a:pPr/>
              <a:t>‹#›</a:t>
            </a:fld>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12411" y="6181246"/>
            <a:ext cx="2347009" cy="594632"/>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5725" y="6118653"/>
            <a:ext cx="647700" cy="647700"/>
          </a:xfrm>
          <a:prstGeom prst="rect">
            <a:avLst/>
          </a:prstGeom>
        </p:spPr>
      </p:pic>
    </p:spTree>
    <p:extLst>
      <p:ext uri="{BB962C8B-B14F-4D97-AF65-F5344CB8AC3E}">
        <p14:creationId xmlns:p14="http://schemas.microsoft.com/office/powerpoint/2010/main" val="159882429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FFFF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rgbClr val="FFFF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b="1" kern="1200">
          <a:solidFill>
            <a:srgbClr val="FFFF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kern="1200">
          <a:solidFill>
            <a:srgbClr val="FFFF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rgbClr val="FFFF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FFFF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grdi.com/media/BatScanDemo.mp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282" y="2283589"/>
            <a:ext cx="11163300" cy="2147972"/>
          </a:xfrm>
        </p:spPr>
        <p:txBody>
          <a:bodyPr>
            <a:normAutofit fontScale="90000"/>
          </a:bodyPr>
          <a:lstStyle/>
          <a:p>
            <a:r>
              <a:rPr lang="en-US" dirty="0" smtClean="0"/>
              <a:t>Real-Time </a:t>
            </a:r>
            <a:r>
              <a:rPr lang="en-US" dirty="0"/>
              <a:t>Prognostic Analysis </a:t>
            </a:r>
            <a:r>
              <a:rPr lang="en-US" dirty="0" smtClean="0"/>
              <a:t>Systems:  Monitoring </a:t>
            </a:r>
            <a:r>
              <a:rPr lang="en-US" dirty="0"/>
              <a:t>and </a:t>
            </a:r>
            <a:r>
              <a:rPr lang="en-US" dirty="0" smtClean="0"/>
              <a:t>Damage Mitigation</a:t>
            </a:r>
            <a:r>
              <a:rPr lang="en-US" dirty="0"/>
              <a:t/>
            </a:r>
            <a:br>
              <a:rPr lang="en-US" dirty="0"/>
            </a:br>
            <a:endParaRPr lang="en-US" sz="2200" dirty="0"/>
          </a:p>
        </p:txBody>
      </p:sp>
      <p:sp>
        <p:nvSpPr>
          <p:cNvPr id="3" name="Subtitle 2"/>
          <p:cNvSpPr>
            <a:spLocks noGrp="1"/>
          </p:cNvSpPr>
          <p:nvPr>
            <p:ph type="subTitle" idx="1"/>
          </p:nvPr>
        </p:nvSpPr>
        <p:spPr>
          <a:xfrm>
            <a:off x="4169169" y="4352620"/>
            <a:ext cx="3494012" cy="1824895"/>
          </a:xfrm>
        </p:spPr>
        <p:txBody>
          <a:bodyPr>
            <a:normAutofit fontScale="62500" lnSpcReduction="20000"/>
          </a:bodyPr>
          <a:lstStyle/>
          <a:p>
            <a:r>
              <a:rPr lang="en-US" sz="4600" dirty="0" smtClean="0"/>
              <a:t>David Greene </a:t>
            </a:r>
            <a:r>
              <a:rPr lang="en-US" sz="2900" dirty="0" smtClean="0"/>
              <a:t>[GRDI]</a:t>
            </a:r>
          </a:p>
          <a:p>
            <a:r>
              <a:rPr lang="en-US" sz="4600" dirty="0" smtClean="0"/>
              <a:t>Tristan </a:t>
            </a:r>
            <a:r>
              <a:rPr lang="en-US" sz="4600" dirty="0" err="1" smtClean="0"/>
              <a:t>Seroff</a:t>
            </a:r>
            <a:r>
              <a:rPr lang="en-US" sz="4600" dirty="0" smtClean="0"/>
              <a:t> </a:t>
            </a:r>
            <a:r>
              <a:rPr lang="en-US" sz="2900" dirty="0"/>
              <a:t>[</a:t>
            </a:r>
            <a:r>
              <a:rPr lang="en-US" sz="2900" dirty="0" smtClean="0"/>
              <a:t>GRDI]</a:t>
            </a:r>
          </a:p>
          <a:p>
            <a:r>
              <a:rPr lang="en-US" sz="4600" dirty="0" smtClean="0"/>
              <a:t>Preston </a:t>
            </a:r>
            <a:r>
              <a:rPr lang="en-US" sz="4600" dirty="0"/>
              <a:t>Johnson </a:t>
            </a:r>
            <a:r>
              <a:rPr lang="en-US" sz="2900" dirty="0" smtClean="0"/>
              <a:t>[NI]</a:t>
            </a:r>
          </a:p>
          <a:p>
            <a:pPr>
              <a:lnSpc>
                <a:spcPct val="120000"/>
              </a:lnSpc>
            </a:pPr>
            <a:r>
              <a:rPr lang="en-US" sz="3200" dirty="0"/>
              <a:t>August 7</a:t>
            </a:r>
            <a:r>
              <a:rPr lang="en-US" sz="3200" baseline="30000" dirty="0"/>
              <a:t>th</a:t>
            </a:r>
            <a:r>
              <a:rPr lang="en-US" sz="3200" dirty="0"/>
              <a:t>, 2013</a:t>
            </a:r>
            <a:endParaRPr lang="en-US" sz="29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007" t="18416" r="16007" b="34023"/>
          <a:stretch/>
        </p:blipFill>
        <p:spPr>
          <a:xfrm>
            <a:off x="2467400" y="195066"/>
            <a:ext cx="2939271" cy="2056249"/>
          </a:xfrm>
          <a:prstGeom prst="rect">
            <a:avLst/>
          </a:prstGeom>
        </p:spPr>
      </p:pic>
      <p:pic>
        <p:nvPicPr>
          <p:cNvPr id="1026" name="Picture 2" descr="New Boeing 787 Dreamliner Full HD Wallpap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6037" y="195065"/>
            <a:ext cx="3560214" cy="205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825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60" y="123018"/>
            <a:ext cx="10515600" cy="1325563"/>
          </a:xfrm>
        </p:spPr>
        <p:txBody>
          <a:bodyPr>
            <a:normAutofit/>
          </a:bodyPr>
          <a:lstStyle/>
          <a:p>
            <a:pPr algn="ctr"/>
            <a:r>
              <a:rPr lang="en-US" sz="4800" dirty="0" smtClean="0"/>
              <a:t>NI CompactRIO Systems Architecture</a:t>
            </a:r>
            <a:endParaRPr lang="en-US" sz="4800" dirty="0"/>
          </a:p>
        </p:txBody>
      </p:sp>
      <p:sp>
        <p:nvSpPr>
          <p:cNvPr id="8" name="TextBox 7"/>
          <p:cNvSpPr txBox="1"/>
          <p:nvPr/>
        </p:nvSpPr>
        <p:spPr>
          <a:xfrm>
            <a:off x="6219891" y="4889042"/>
            <a:ext cx="5972109" cy="1015663"/>
          </a:xfrm>
          <a:prstGeom prst="rect">
            <a:avLst/>
          </a:prstGeom>
          <a:noFill/>
        </p:spPr>
        <p:txBody>
          <a:bodyPr wrap="square" rtlCol="0">
            <a:spAutoFit/>
          </a:bodyPr>
          <a:lstStyle/>
          <a:p>
            <a:r>
              <a:rPr lang="en-US" sz="2000" dirty="0" smtClean="0">
                <a:solidFill>
                  <a:srgbClr val="FFFF00"/>
                </a:solidFill>
              </a:rPr>
              <a:t>NI 9239:  144 24 bit high impedance analog inputs</a:t>
            </a:r>
          </a:p>
          <a:p>
            <a:r>
              <a:rPr lang="en-US" sz="2000" dirty="0" smtClean="0">
                <a:solidFill>
                  <a:srgbClr val="FFFF00"/>
                </a:solidFill>
              </a:rPr>
              <a:t>(greater than 100db dynamic range:  SFDR ~ 128db FS)</a:t>
            </a:r>
          </a:p>
          <a:p>
            <a:r>
              <a:rPr lang="en-US" sz="2000" dirty="0" smtClean="0">
                <a:solidFill>
                  <a:srgbClr val="FFFF00"/>
                </a:solidFill>
              </a:rPr>
              <a:t>[S/N ratio range of -2 dB to -25 dB in normal operation]</a:t>
            </a:r>
            <a:endParaRPr lang="en-US" sz="2000" dirty="0">
              <a:solidFill>
                <a:srgbClr val="FFFF00"/>
              </a:solidFill>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6848" y="1527718"/>
            <a:ext cx="2364058" cy="2174488"/>
          </a:xfrm>
          <a:prstGeom prst="rect">
            <a:avLst/>
          </a:prstGeom>
          <a:noFill/>
          <a:ln>
            <a:noFill/>
          </a:ln>
        </p:spPr>
      </p:pic>
      <p:pic>
        <p:nvPicPr>
          <p:cNvPr id="11" name="Picture 2"/>
          <p:cNvPicPr>
            <a:picLocks noChangeAspect="1" noChangeArrowheads="1"/>
          </p:cNvPicPr>
          <p:nvPr/>
        </p:nvPicPr>
        <p:blipFill>
          <a:blip r:embed="rId4" cstate="print"/>
          <a:srcRect/>
          <a:stretch>
            <a:fillRect/>
          </a:stretch>
        </p:blipFill>
        <p:spPr bwMode="auto">
          <a:xfrm>
            <a:off x="3088877" y="4220419"/>
            <a:ext cx="2958022" cy="2352907"/>
          </a:xfrm>
          <a:prstGeom prst="rect">
            <a:avLst/>
          </a:prstGeom>
          <a:noFill/>
          <a:ln w="9525">
            <a:noFill/>
            <a:miter lim="800000"/>
            <a:headEnd/>
            <a:tailEnd/>
          </a:ln>
          <a:effectLst/>
        </p:spPr>
      </p:pic>
      <p:sp>
        <p:nvSpPr>
          <p:cNvPr id="12" name="TextBox 11"/>
          <p:cNvSpPr txBox="1"/>
          <p:nvPr/>
        </p:nvSpPr>
        <p:spPr>
          <a:xfrm>
            <a:off x="4432187" y="1387060"/>
            <a:ext cx="2297104" cy="1938992"/>
          </a:xfrm>
          <a:prstGeom prst="rect">
            <a:avLst/>
          </a:prstGeom>
          <a:noFill/>
        </p:spPr>
        <p:txBody>
          <a:bodyPr wrap="none" rtlCol="0">
            <a:spAutoFit/>
          </a:bodyPr>
          <a:lstStyle/>
          <a:p>
            <a:r>
              <a:rPr lang="en-US" sz="2000" dirty="0" smtClean="0">
                <a:solidFill>
                  <a:srgbClr val="FFFF00"/>
                </a:solidFill>
              </a:rPr>
              <a:t>Store and Forward</a:t>
            </a:r>
          </a:p>
          <a:p>
            <a:pPr>
              <a:buFont typeface="Arial" pitchFamily="34" charset="0"/>
              <a:buChar char="•"/>
            </a:pPr>
            <a:r>
              <a:rPr lang="en-US" sz="2000" dirty="0" smtClean="0">
                <a:solidFill>
                  <a:srgbClr val="FFFF00"/>
                </a:solidFill>
              </a:rPr>
              <a:t> Triggers on </a:t>
            </a:r>
          </a:p>
          <a:p>
            <a:r>
              <a:rPr lang="en-US" sz="2000" dirty="0">
                <a:solidFill>
                  <a:srgbClr val="FFFF00"/>
                </a:solidFill>
              </a:rPr>
              <a:t> </a:t>
            </a:r>
            <a:r>
              <a:rPr lang="en-US" sz="2000" dirty="0" smtClean="0">
                <a:solidFill>
                  <a:srgbClr val="FFFF00"/>
                </a:solidFill>
              </a:rPr>
              <a:t>fault indication</a:t>
            </a:r>
          </a:p>
          <a:p>
            <a:endParaRPr lang="en-US" sz="2000" dirty="0" smtClean="0">
              <a:solidFill>
                <a:srgbClr val="FFFF00"/>
              </a:solidFill>
            </a:endParaRPr>
          </a:p>
          <a:p>
            <a:r>
              <a:rPr lang="en-US" sz="2000" dirty="0" smtClean="0">
                <a:solidFill>
                  <a:srgbClr val="FFFF00"/>
                </a:solidFill>
              </a:rPr>
              <a:t>Map</a:t>
            </a:r>
            <a:r>
              <a:rPr lang="en-US" sz="2000" dirty="0">
                <a:solidFill>
                  <a:srgbClr val="FFFF00"/>
                </a:solidFill>
              </a:rPr>
              <a:t> i</a:t>
            </a:r>
            <a:r>
              <a:rPr lang="en-US" sz="2000" dirty="0" smtClean="0">
                <a:solidFill>
                  <a:srgbClr val="FFFF00"/>
                </a:solidFill>
              </a:rPr>
              <a:t>ntensity fields </a:t>
            </a:r>
          </a:p>
          <a:p>
            <a:r>
              <a:rPr lang="en-US" sz="2000" dirty="0" smtClean="0">
                <a:solidFill>
                  <a:srgbClr val="FFFF00"/>
                </a:solidFill>
              </a:rPr>
              <a:t>and peak locations</a:t>
            </a:r>
          </a:p>
        </p:txBody>
      </p:sp>
      <p:sp>
        <p:nvSpPr>
          <p:cNvPr id="13" name="TextBox 12"/>
          <p:cNvSpPr txBox="1"/>
          <p:nvPr/>
        </p:nvSpPr>
        <p:spPr>
          <a:xfrm>
            <a:off x="156117" y="3919546"/>
            <a:ext cx="2856491" cy="1938992"/>
          </a:xfrm>
          <a:prstGeom prst="rect">
            <a:avLst/>
          </a:prstGeom>
          <a:noFill/>
        </p:spPr>
        <p:txBody>
          <a:bodyPr wrap="square" rtlCol="0">
            <a:spAutoFit/>
          </a:bodyPr>
          <a:lstStyle/>
          <a:p>
            <a:r>
              <a:rPr lang="en-US" sz="2000" dirty="0" smtClean="0">
                <a:solidFill>
                  <a:srgbClr val="FFFF00"/>
                </a:solidFill>
              </a:rPr>
              <a:t>Record at predetermined intervals:</a:t>
            </a:r>
          </a:p>
          <a:p>
            <a:pPr marL="285750" indent="-285750">
              <a:buFont typeface="Arial" panose="020B0604020202020204" pitchFamily="34" charset="0"/>
              <a:buChar char="•"/>
            </a:pPr>
            <a:r>
              <a:rPr lang="en-US" sz="2000" dirty="0" smtClean="0">
                <a:solidFill>
                  <a:srgbClr val="FFFF00"/>
                </a:solidFill>
              </a:rPr>
              <a:t>Time</a:t>
            </a:r>
          </a:p>
          <a:p>
            <a:pPr marL="285750" indent="-285750">
              <a:buFont typeface="Arial" panose="020B0604020202020204" pitchFamily="34" charset="0"/>
              <a:buChar char="•"/>
            </a:pPr>
            <a:r>
              <a:rPr lang="en-US" sz="2000" dirty="0">
                <a:solidFill>
                  <a:srgbClr val="FFFF00"/>
                </a:solidFill>
              </a:rPr>
              <a:t>W</a:t>
            </a:r>
            <a:r>
              <a:rPr lang="en-US" sz="2000" dirty="0" smtClean="0">
                <a:solidFill>
                  <a:srgbClr val="FFFF00"/>
                </a:solidFill>
              </a:rPr>
              <a:t>aveforms</a:t>
            </a:r>
          </a:p>
          <a:p>
            <a:pPr marL="285750" indent="-285750">
              <a:buFont typeface="Arial" panose="020B0604020202020204" pitchFamily="34" charset="0"/>
              <a:buChar char="•"/>
            </a:pPr>
            <a:r>
              <a:rPr lang="en-US" sz="2000" dirty="0" smtClean="0">
                <a:solidFill>
                  <a:srgbClr val="FFFF00"/>
                </a:solidFill>
              </a:rPr>
              <a:t>Calculations</a:t>
            </a:r>
          </a:p>
          <a:p>
            <a:pPr marL="285750" indent="-285750">
              <a:buFont typeface="Arial" panose="020B0604020202020204" pitchFamily="34" charset="0"/>
              <a:buChar char="•"/>
            </a:pPr>
            <a:r>
              <a:rPr lang="en-US" sz="2000" dirty="0" smtClean="0">
                <a:solidFill>
                  <a:srgbClr val="FFFF00"/>
                </a:solidFill>
              </a:rPr>
              <a:t>Meta data</a:t>
            </a:r>
            <a:endParaRPr lang="en-US" sz="2000" dirty="0">
              <a:solidFill>
                <a:srgbClr val="FFFF00"/>
              </a:solidFill>
            </a:endParaRPr>
          </a:p>
        </p:txBody>
      </p:sp>
      <p:pic>
        <p:nvPicPr>
          <p:cNvPr id="15" name="Picture 4"/>
          <p:cNvPicPr>
            <a:picLocks noChangeAspect="1" noChangeArrowheads="1"/>
          </p:cNvPicPr>
          <p:nvPr/>
        </p:nvPicPr>
        <p:blipFill>
          <a:blip r:embed="rId5" cstate="print"/>
          <a:srcRect/>
          <a:stretch>
            <a:fillRect/>
          </a:stretch>
        </p:blipFill>
        <p:spPr bwMode="auto">
          <a:xfrm>
            <a:off x="296282" y="1702420"/>
            <a:ext cx="1492211" cy="915446"/>
          </a:xfrm>
          <a:prstGeom prst="rect">
            <a:avLst/>
          </a:prstGeom>
          <a:noFill/>
          <a:ln w="9525">
            <a:noFill/>
            <a:miter lim="800000"/>
            <a:headEnd/>
            <a:tailEnd/>
          </a:ln>
        </p:spPr>
      </p:pic>
      <p:sp>
        <p:nvSpPr>
          <p:cNvPr id="19" name="TextBox 18"/>
          <p:cNvSpPr txBox="1"/>
          <p:nvPr/>
        </p:nvSpPr>
        <p:spPr>
          <a:xfrm>
            <a:off x="156117" y="2740580"/>
            <a:ext cx="1709827" cy="646331"/>
          </a:xfrm>
          <a:prstGeom prst="rect">
            <a:avLst/>
          </a:prstGeom>
          <a:noFill/>
        </p:spPr>
        <p:txBody>
          <a:bodyPr wrap="none" rtlCol="0">
            <a:spAutoFit/>
          </a:bodyPr>
          <a:lstStyle/>
          <a:p>
            <a:r>
              <a:rPr lang="en-US" dirty="0" smtClean="0">
                <a:solidFill>
                  <a:srgbClr val="FFFF00"/>
                </a:solidFill>
              </a:rPr>
              <a:t>Charge sensitive</a:t>
            </a:r>
          </a:p>
          <a:p>
            <a:r>
              <a:rPr lang="en-US" dirty="0" smtClean="0">
                <a:solidFill>
                  <a:srgbClr val="FFFF00"/>
                </a:solidFill>
              </a:rPr>
              <a:t>Accelerometers</a:t>
            </a:r>
            <a:endParaRPr lang="en-US" dirty="0">
              <a:solidFill>
                <a:srgbClr val="FFFF00"/>
              </a:solidFill>
            </a:endParaRPr>
          </a:p>
        </p:txBody>
      </p:sp>
      <p:pic>
        <p:nvPicPr>
          <p:cNvPr id="1030" name="Picture 6"/>
          <p:cNvPicPr>
            <a:picLocks noChangeAspect="1" noChangeArrowheads="1"/>
          </p:cNvPicPr>
          <p:nvPr/>
        </p:nvPicPr>
        <p:blipFill>
          <a:blip r:embed="rId6" cstate="print"/>
          <a:srcRect/>
          <a:stretch>
            <a:fillRect/>
          </a:stretch>
        </p:blipFill>
        <p:spPr bwMode="auto">
          <a:xfrm>
            <a:off x="4504228" y="3368711"/>
            <a:ext cx="1940332" cy="666989"/>
          </a:xfrm>
          <a:prstGeom prst="rect">
            <a:avLst/>
          </a:prstGeom>
          <a:noFill/>
          <a:ln w="9525">
            <a:noFill/>
            <a:miter lim="800000"/>
            <a:headEnd/>
            <a:tailEnd/>
          </a:ln>
        </p:spPr>
      </p:pic>
      <p:pic>
        <p:nvPicPr>
          <p:cNvPr id="14" name="Picture 13"/>
          <p:cNvPicPr>
            <a:picLocks noChangeAspect="1"/>
          </p:cNvPicPr>
          <p:nvPr/>
        </p:nvPicPr>
        <p:blipFill>
          <a:blip r:embed="rId7"/>
          <a:stretch>
            <a:fillRect/>
          </a:stretch>
        </p:blipFill>
        <p:spPr>
          <a:xfrm>
            <a:off x="6729291" y="1337806"/>
            <a:ext cx="4215557" cy="1114650"/>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9291" y="3619450"/>
            <a:ext cx="5178014" cy="1158046"/>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9291" y="2461404"/>
            <a:ext cx="5178014" cy="115804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LabVIEW: Human Interface Examples</a:t>
            </a:r>
            <a:endParaRPr lang="en-US" sz="4800" dirty="0"/>
          </a:p>
        </p:txBody>
      </p:sp>
      <p:grpSp>
        <p:nvGrpSpPr>
          <p:cNvPr id="8" name="Group 7"/>
          <p:cNvGrpSpPr/>
          <p:nvPr/>
        </p:nvGrpSpPr>
        <p:grpSpPr>
          <a:xfrm>
            <a:off x="429781" y="1806498"/>
            <a:ext cx="5526008" cy="3739881"/>
            <a:chOff x="451046" y="1790236"/>
            <a:chExt cx="5526008" cy="3739881"/>
          </a:xfrm>
        </p:grpSpPr>
        <p:pic>
          <p:nvPicPr>
            <p:cNvPr id="37891" name="Picture 3"/>
            <p:cNvPicPr>
              <a:picLocks noChangeAspect="1" noChangeArrowheads="1"/>
            </p:cNvPicPr>
            <p:nvPr/>
          </p:nvPicPr>
          <p:blipFill>
            <a:blip r:embed="rId3" cstate="print"/>
            <a:srcRect/>
            <a:stretch>
              <a:fillRect/>
            </a:stretch>
          </p:blipFill>
          <p:spPr bwMode="auto">
            <a:xfrm>
              <a:off x="451046" y="1790236"/>
              <a:ext cx="5526008" cy="3175335"/>
            </a:xfrm>
            <a:prstGeom prst="rect">
              <a:avLst/>
            </a:prstGeom>
            <a:noFill/>
            <a:ln w="9525">
              <a:noFill/>
              <a:miter lim="800000"/>
              <a:headEnd/>
              <a:tailEnd/>
            </a:ln>
          </p:spPr>
        </p:pic>
        <p:sp>
          <p:nvSpPr>
            <p:cNvPr id="5" name="TextBox 4"/>
            <p:cNvSpPr txBox="1"/>
            <p:nvPr/>
          </p:nvSpPr>
          <p:spPr>
            <a:xfrm>
              <a:off x="1310965" y="5006897"/>
              <a:ext cx="3806170" cy="523220"/>
            </a:xfrm>
            <a:prstGeom prst="rect">
              <a:avLst/>
            </a:prstGeom>
            <a:noFill/>
          </p:spPr>
          <p:txBody>
            <a:bodyPr wrap="none" rtlCol="0">
              <a:spAutoFit/>
            </a:bodyPr>
            <a:lstStyle/>
            <a:p>
              <a:r>
                <a:rPr lang="en-US" sz="2800" dirty="0" smtClean="0">
                  <a:solidFill>
                    <a:srgbClr val="FFFF00"/>
                  </a:solidFill>
                </a:rPr>
                <a:t>Partial Configuration GUI</a:t>
              </a:r>
              <a:endParaRPr lang="en-US" sz="2800" dirty="0">
                <a:solidFill>
                  <a:srgbClr val="FFFF00"/>
                </a:solidFill>
              </a:endParaRPr>
            </a:p>
          </p:txBody>
        </p:sp>
      </p:grpSp>
      <p:grpSp>
        <p:nvGrpSpPr>
          <p:cNvPr id="7" name="Group 6"/>
          <p:cNvGrpSpPr/>
          <p:nvPr/>
        </p:nvGrpSpPr>
        <p:grpSpPr>
          <a:xfrm>
            <a:off x="6363836" y="1806498"/>
            <a:ext cx="5469767" cy="4154506"/>
            <a:chOff x="6441893" y="1817649"/>
            <a:chExt cx="5469767" cy="4154506"/>
          </a:xfrm>
        </p:grpSpPr>
        <p:pic>
          <p:nvPicPr>
            <p:cNvPr id="3789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70271" y="1817649"/>
              <a:ext cx="5413012" cy="3163686"/>
            </a:xfrm>
            <a:prstGeom prst="rect">
              <a:avLst/>
            </a:prstGeom>
            <a:noFill/>
            <a:ln w="9525">
              <a:noFill/>
              <a:miter lim="800000"/>
              <a:headEnd/>
              <a:tailEnd/>
            </a:ln>
          </p:spPr>
        </p:pic>
        <p:sp>
          <p:nvSpPr>
            <p:cNvPr id="6" name="TextBox 5"/>
            <p:cNvSpPr txBox="1"/>
            <p:nvPr/>
          </p:nvSpPr>
          <p:spPr>
            <a:xfrm>
              <a:off x="6441893" y="5018048"/>
              <a:ext cx="5469767" cy="954107"/>
            </a:xfrm>
            <a:prstGeom prst="rect">
              <a:avLst/>
            </a:prstGeom>
            <a:noFill/>
          </p:spPr>
          <p:txBody>
            <a:bodyPr wrap="none" rtlCol="0">
              <a:spAutoFit/>
            </a:bodyPr>
            <a:lstStyle/>
            <a:p>
              <a:pPr algn="ctr"/>
              <a:r>
                <a:rPr lang="en-US" sz="2800" dirty="0" smtClean="0">
                  <a:solidFill>
                    <a:srgbClr val="FFFF00"/>
                  </a:solidFill>
                </a:rPr>
                <a:t>Calculation of Health Indication and </a:t>
              </a:r>
            </a:p>
            <a:p>
              <a:pPr algn="ctr"/>
              <a:r>
                <a:rPr lang="en-US" sz="2800" dirty="0" smtClean="0">
                  <a:solidFill>
                    <a:srgbClr val="FFFF00"/>
                  </a:solidFill>
                </a:rPr>
                <a:t>Remaining Useful Life (RUL)</a:t>
              </a:r>
              <a:endParaRPr lang="en-US" sz="2800" dirty="0">
                <a:solidFill>
                  <a:srgbClr val="FFFF00"/>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sz="4800" dirty="0" smtClean="0"/>
              <a:t>BatScan Simulation Demo</a:t>
            </a:r>
            <a:endParaRPr lang="en-US" sz="4800" dirty="0"/>
          </a:p>
        </p:txBody>
      </p:sp>
      <p:pic>
        <p:nvPicPr>
          <p:cNvPr id="4" name="Picture 3"/>
          <p:cNvPicPr>
            <a:picLocks noChangeAspect="1"/>
          </p:cNvPicPr>
          <p:nvPr/>
        </p:nvPicPr>
        <p:blipFill>
          <a:blip r:embed="rId3"/>
          <a:stretch>
            <a:fillRect/>
          </a:stretch>
        </p:blipFill>
        <p:spPr>
          <a:xfrm>
            <a:off x="4290512" y="1507808"/>
            <a:ext cx="3610975" cy="4961603"/>
          </a:xfrm>
          <a:prstGeom prst="rect">
            <a:avLst/>
          </a:prstGeom>
        </p:spPr>
      </p:pic>
      <p:sp>
        <p:nvSpPr>
          <p:cNvPr id="6" name="TextBox 5"/>
          <p:cNvSpPr txBox="1"/>
          <p:nvPr/>
        </p:nvSpPr>
        <p:spPr>
          <a:xfrm>
            <a:off x="5731957" y="6469411"/>
            <a:ext cx="728084" cy="369332"/>
          </a:xfrm>
          <a:prstGeom prst="rect">
            <a:avLst/>
          </a:prstGeom>
          <a:noFill/>
        </p:spPr>
        <p:txBody>
          <a:bodyPr wrap="none" rtlCol="0">
            <a:spAutoFit/>
          </a:bodyPr>
          <a:lstStyle/>
          <a:p>
            <a:r>
              <a:rPr lang="en-US" dirty="0" smtClean="0">
                <a:hlinkClick r:id="rId4"/>
              </a:rPr>
              <a:t>Video</a:t>
            </a:r>
            <a:endParaRPr lang="en-US" dirty="0"/>
          </a:p>
        </p:txBody>
      </p:sp>
    </p:spTree>
    <p:extLst>
      <p:ext uri="{BB962C8B-B14F-4D97-AF65-F5344CB8AC3E}">
        <p14:creationId xmlns:p14="http://schemas.microsoft.com/office/powerpoint/2010/main" val="2906687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025"/>
            <a:ext cx="10515600" cy="1211186"/>
          </a:xfrm>
        </p:spPr>
        <p:txBody>
          <a:bodyPr>
            <a:noAutofit/>
          </a:bodyPr>
          <a:lstStyle/>
          <a:p>
            <a:pPr lvl="0" algn="ctr"/>
            <a:r>
              <a:rPr lang="en-US" sz="4800" dirty="0"/>
              <a:t>Real-world </a:t>
            </a:r>
            <a:r>
              <a:rPr lang="en-US" sz="4800" dirty="0" smtClean="0"/>
              <a:t>Implementation </a:t>
            </a:r>
            <a:r>
              <a:rPr lang="en-US" sz="4800" dirty="0"/>
              <a:t>and </a:t>
            </a:r>
            <a:r>
              <a:rPr lang="en-US" sz="4800" dirty="0" smtClean="0"/>
              <a:t>Industrial experience (Verification and Validation)</a:t>
            </a:r>
            <a:endParaRPr lang="en-US" sz="4800" dirty="0"/>
          </a:p>
        </p:txBody>
      </p:sp>
      <p:sp>
        <p:nvSpPr>
          <p:cNvPr id="3" name="Content Placeholder 2"/>
          <p:cNvSpPr>
            <a:spLocks noGrp="1"/>
          </p:cNvSpPr>
          <p:nvPr>
            <p:ph idx="1"/>
          </p:nvPr>
        </p:nvSpPr>
        <p:spPr>
          <a:xfrm>
            <a:off x="2447804" y="1781275"/>
            <a:ext cx="7512205" cy="2439446"/>
          </a:xfrm>
        </p:spPr>
        <p:txBody>
          <a:bodyPr/>
          <a:lstStyle/>
          <a:p>
            <a:pPr lvl="1"/>
            <a:r>
              <a:rPr lang="en-US" sz="3200" b="0" dirty="0" smtClean="0"/>
              <a:t>Many previous installations</a:t>
            </a:r>
            <a:endParaRPr lang="en-US" sz="3200" b="0" dirty="0"/>
          </a:p>
          <a:p>
            <a:pPr lvl="1"/>
            <a:r>
              <a:rPr lang="en-US" sz="3200" b="0" dirty="0" smtClean="0"/>
              <a:t>Cost effective technology</a:t>
            </a:r>
          </a:p>
          <a:p>
            <a:pPr lvl="1"/>
            <a:r>
              <a:rPr lang="en-US" sz="3200" b="0" dirty="0" smtClean="0"/>
              <a:t>BatScan technology is </a:t>
            </a:r>
            <a:r>
              <a:rPr lang="en-US" sz="3200" b="0" dirty="0"/>
              <a:t>essential </a:t>
            </a:r>
            <a:r>
              <a:rPr lang="en-US" sz="3200" b="0" dirty="0" smtClean="0"/>
              <a:t>for economic </a:t>
            </a:r>
            <a:r>
              <a:rPr lang="en-US" sz="3200" b="0" dirty="0"/>
              <a:t>and regulatory success</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227" y="1825884"/>
            <a:ext cx="1739533" cy="26093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1131" y="1973599"/>
            <a:ext cx="1641056" cy="2461585"/>
          </a:xfrm>
          <a:prstGeom prst="rect">
            <a:avLst/>
          </a:prstGeom>
        </p:spPr>
      </p:pic>
      <p:pic>
        <p:nvPicPr>
          <p:cNvPr id="7" name="Picture 6"/>
          <p:cNvPicPr>
            <a:picLocks noChangeAspect="1"/>
          </p:cNvPicPr>
          <p:nvPr/>
        </p:nvPicPr>
        <p:blipFill>
          <a:blip r:embed="rId5"/>
          <a:stretch>
            <a:fillRect/>
          </a:stretch>
        </p:blipFill>
        <p:spPr>
          <a:xfrm>
            <a:off x="6432840" y="4139326"/>
            <a:ext cx="2511924" cy="198006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29" y="4190377"/>
            <a:ext cx="2590485" cy="1929011"/>
          </a:xfrm>
          <a:prstGeom prst="rect">
            <a:avLst/>
          </a:prstGeom>
        </p:spPr>
      </p:pic>
      <p:sp>
        <p:nvSpPr>
          <p:cNvPr id="10" name="TextBox 9"/>
          <p:cNvSpPr txBox="1"/>
          <p:nvPr/>
        </p:nvSpPr>
        <p:spPr>
          <a:xfrm>
            <a:off x="971824" y="4640603"/>
            <a:ext cx="718338" cy="461665"/>
          </a:xfrm>
          <a:prstGeom prst="rect">
            <a:avLst/>
          </a:prstGeom>
          <a:noFill/>
        </p:spPr>
        <p:txBody>
          <a:bodyPr wrap="none" rtlCol="0">
            <a:spAutoFit/>
          </a:bodyPr>
          <a:lstStyle/>
          <a:p>
            <a:r>
              <a:rPr lang="en-US" sz="2400" dirty="0" smtClean="0"/>
              <a:t>SCTI</a:t>
            </a:r>
            <a:endParaRPr lang="en-US" sz="2400" dirty="0"/>
          </a:p>
        </p:txBody>
      </p:sp>
      <p:sp>
        <p:nvSpPr>
          <p:cNvPr id="11" name="TextBox 10"/>
          <p:cNvSpPr txBox="1"/>
          <p:nvPr/>
        </p:nvSpPr>
        <p:spPr>
          <a:xfrm>
            <a:off x="10345864" y="4641218"/>
            <a:ext cx="891591" cy="461665"/>
          </a:xfrm>
          <a:prstGeom prst="rect">
            <a:avLst/>
          </a:prstGeom>
          <a:noFill/>
        </p:spPr>
        <p:txBody>
          <a:bodyPr wrap="none" rtlCol="0">
            <a:spAutoFit/>
          </a:bodyPr>
          <a:lstStyle/>
          <a:p>
            <a:r>
              <a:rPr lang="en-US" sz="2400" dirty="0" smtClean="0"/>
              <a:t>EBR II</a:t>
            </a:r>
            <a:endParaRPr lang="en-US" sz="2400" dirty="0"/>
          </a:p>
        </p:txBody>
      </p:sp>
      <p:sp>
        <p:nvSpPr>
          <p:cNvPr id="12" name="TextBox 11"/>
          <p:cNvSpPr txBox="1"/>
          <p:nvPr/>
        </p:nvSpPr>
        <p:spPr>
          <a:xfrm>
            <a:off x="6432840" y="6258592"/>
            <a:ext cx="2363019" cy="461665"/>
          </a:xfrm>
          <a:prstGeom prst="rect">
            <a:avLst/>
          </a:prstGeom>
          <a:noFill/>
        </p:spPr>
        <p:txBody>
          <a:bodyPr wrap="none" rtlCol="0">
            <a:spAutoFit/>
          </a:bodyPr>
          <a:lstStyle/>
          <a:p>
            <a:r>
              <a:rPr lang="en-US" sz="2400" dirty="0" smtClean="0"/>
              <a:t>British Aerospace</a:t>
            </a:r>
            <a:endParaRPr lang="en-US" sz="2400" dirty="0"/>
          </a:p>
        </p:txBody>
      </p:sp>
      <p:sp>
        <p:nvSpPr>
          <p:cNvPr id="13" name="TextBox 12"/>
          <p:cNvSpPr txBox="1"/>
          <p:nvPr/>
        </p:nvSpPr>
        <p:spPr>
          <a:xfrm>
            <a:off x="3980408" y="6255869"/>
            <a:ext cx="878126" cy="461665"/>
          </a:xfrm>
          <a:prstGeom prst="rect">
            <a:avLst/>
          </a:prstGeom>
          <a:noFill/>
        </p:spPr>
        <p:txBody>
          <a:bodyPr wrap="none" rtlCol="0">
            <a:spAutoFit/>
          </a:bodyPr>
          <a:lstStyle/>
          <a:p>
            <a:r>
              <a:rPr lang="en-US" sz="2400" dirty="0" smtClean="0"/>
              <a:t>NASA</a:t>
            </a:r>
            <a:endParaRPr lang="en-US" sz="2400" dirty="0"/>
          </a:p>
        </p:txBody>
      </p:sp>
    </p:spTree>
    <p:extLst>
      <p:ext uri="{BB962C8B-B14F-4D97-AF65-F5344CB8AC3E}">
        <p14:creationId xmlns:p14="http://schemas.microsoft.com/office/powerpoint/2010/main" val="786580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11620"/>
            <a:ext cx="10515600" cy="1325563"/>
          </a:xfrm>
        </p:spPr>
        <p:txBody>
          <a:bodyPr>
            <a:noAutofit/>
          </a:bodyPr>
          <a:lstStyle/>
          <a:p>
            <a:pPr lvl="0"/>
            <a:r>
              <a:rPr lang="en-US" sz="4800" dirty="0" smtClean="0"/>
              <a:t>Q&amp;A</a:t>
            </a:r>
            <a:r>
              <a:rPr lang="en-US" sz="4800" dirty="0"/>
              <a:t/>
            </a:r>
            <a:br>
              <a:rPr lang="en-US" sz="4800" dirty="0"/>
            </a:br>
            <a:endParaRPr lang="en-US" sz="4800" dirty="0"/>
          </a:p>
        </p:txBody>
      </p:sp>
      <p:sp>
        <p:nvSpPr>
          <p:cNvPr id="3" name="Content Placeholder 2"/>
          <p:cNvSpPr>
            <a:spLocks noGrp="1"/>
          </p:cNvSpPr>
          <p:nvPr>
            <p:ph idx="1"/>
          </p:nvPr>
        </p:nvSpPr>
        <p:spPr>
          <a:xfrm>
            <a:off x="2886343" y="1455467"/>
            <a:ext cx="6419312" cy="4351338"/>
          </a:xfrm>
        </p:spPr>
        <p:txBody>
          <a:bodyPr/>
          <a:lstStyle/>
          <a:p>
            <a:pPr marL="0" indent="0">
              <a:buNone/>
            </a:pPr>
            <a:r>
              <a:rPr lang="en-US" dirty="0" smtClean="0"/>
              <a:t>Contact Information:</a:t>
            </a:r>
          </a:p>
          <a:p>
            <a:pPr marL="0" indent="0">
              <a:buNone/>
            </a:pPr>
            <a:endParaRPr lang="en-US" sz="1000" dirty="0" smtClean="0"/>
          </a:p>
          <a:p>
            <a:pPr lvl="1"/>
            <a:r>
              <a:rPr lang="en-US" dirty="0" smtClean="0"/>
              <a:t>Dr. Rosemary Greene, GRDI Rgreene@grdi.com www.GRDI.com</a:t>
            </a:r>
          </a:p>
          <a:p>
            <a:pPr lvl="1"/>
            <a:endParaRPr lang="en-US" sz="1400" dirty="0" smtClean="0"/>
          </a:p>
          <a:p>
            <a:pPr lvl="1"/>
            <a:r>
              <a:rPr lang="en-US" dirty="0" smtClean="0"/>
              <a:t>Preston Johnson, NI </a:t>
            </a:r>
          </a:p>
          <a:p>
            <a:pPr marL="457200" lvl="1" indent="0">
              <a:buNone/>
            </a:pPr>
            <a:r>
              <a:rPr lang="en-US" dirty="0" smtClean="0"/>
              <a:t>  Preston.Johnson@ni.com</a:t>
            </a:r>
          </a:p>
        </p:txBody>
      </p:sp>
      <p:sp>
        <p:nvSpPr>
          <p:cNvPr id="4" name="TextBox 3"/>
          <p:cNvSpPr txBox="1"/>
          <p:nvPr/>
        </p:nvSpPr>
        <p:spPr>
          <a:xfrm>
            <a:off x="2862450" y="5967572"/>
            <a:ext cx="5785173" cy="923330"/>
          </a:xfrm>
          <a:prstGeom prst="rect">
            <a:avLst/>
          </a:prstGeom>
          <a:noFill/>
        </p:spPr>
        <p:txBody>
          <a:bodyPr wrap="none" rtlCol="0">
            <a:spAutoFit/>
          </a:bodyPr>
          <a:lstStyle/>
          <a:p>
            <a:pPr marL="0" lvl="1"/>
            <a:r>
              <a:rPr lang="en-US" sz="3600" i="1" dirty="0"/>
              <a:t>Tomorrow’s Technology Today</a:t>
            </a:r>
          </a:p>
          <a:p>
            <a:endParaRPr lang="en-US" dirty="0"/>
          </a:p>
        </p:txBody>
      </p:sp>
    </p:spTree>
    <p:extLst>
      <p:ext uri="{BB962C8B-B14F-4D97-AF65-F5344CB8AC3E}">
        <p14:creationId xmlns:p14="http://schemas.microsoft.com/office/powerpoint/2010/main" val="2515383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139" y="92127"/>
            <a:ext cx="10515600" cy="967674"/>
          </a:xfrm>
        </p:spPr>
        <p:txBody>
          <a:bodyPr>
            <a:normAutofit/>
          </a:bodyPr>
          <a:lstStyle/>
          <a:p>
            <a:pPr algn="ctr"/>
            <a:r>
              <a:rPr lang="en-US" sz="4800" dirty="0" smtClean="0"/>
              <a:t>Problem: SONGS Steam Generator</a:t>
            </a:r>
            <a:endParaRPr lang="en-US" sz="4800" dirty="0"/>
          </a:p>
        </p:txBody>
      </p:sp>
      <p:sp>
        <p:nvSpPr>
          <p:cNvPr id="3" name="Content Placeholder 2"/>
          <p:cNvSpPr>
            <a:spLocks noGrp="1"/>
          </p:cNvSpPr>
          <p:nvPr>
            <p:ph idx="1"/>
          </p:nvPr>
        </p:nvSpPr>
        <p:spPr>
          <a:xfrm>
            <a:off x="3302598" y="1333947"/>
            <a:ext cx="9260845" cy="4350923"/>
          </a:xfrm>
        </p:spPr>
        <p:txBody>
          <a:bodyPr>
            <a:normAutofit fontScale="70000" lnSpcReduction="20000"/>
          </a:bodyPr>
          <a:lstStyle/>
          <a:p>
            <a:pPr lvl="1"/>
            <a:r>
              <a:rPr lang="en-US" sz="4800" b="0" dirty="0" smtClean="0"/>
              <a:t>Tube vibration/wear</a:t>
            </a:r>
            <a:endParaRPr lang="en-US" sz="4800" b="0" dirty="0"/>
          </a:p>
          <a:p>
            <a:pPr lvl="2"/>
            <a:r>
              <a:rPr lang="en-US" sz="4300" b="0" dirty="0" smtClean="0"/>
              <a:t>Undetected during ~20 months of operation</a:t>
            </a:r>
          </a:p>
          <a:p>
            <a:pPr lvl="3"/>
            <a:r>
              <a:rPr lang="en-US" sz="4300" b="0" dirty="0" smtClean="0"/>
              <a:t>~1,500 out of ~10,000 tubes damaged</a:t>
            </a:r>
          </a:p>
          <a:p>
            <a:pPr lvl="2"/>
            <a:endParaRPr lang="en-US" sz="3400" b="0" dirty="0"/>
          </a:p>
          <a:p>
            <a:pPr lvl="1"/>
            <a:r>
              <a:rPr lang="en-US" sz="4800" b="0" dirty="0"/>
              <a:t>Outcome: </a:t>
            </a:r>
            <a:endParaRPr lang="en-US" sz="4800" b="0" dirty="0" smtClean="0"/>
          </a:p>
          <a:p>
            <a:pPr lvl="2"/>
            <a:r>
              <a:rPr lang="en-US" sz="3900" b="0" dirty="0" smtClean="0"/>
              <a:t>Replacement energy costs - $1.5M/day</a:t>
            </a:r>
            <a:endParaRPr lang="en-US" sz="3900" b="0" dirty="0"/>
          </a:p>
          <a:p>
            <a:pPr lvl="2"/>
            <a:r>
              <a:rPr lang="en-US" sz="4300" b="0" dirty="0" smtClean="0"/>
              <a:t>Nuclear power plant </a:t>
            </a:r>
            <a:r>
              <a:rPr lang="en-US" sz="4600" i="1" dirty="0" smtClean="0">
                <a:solidFill>
                  <a:schemeClr val="tx1"/>
                </a:solidFill>
              </a:rPr>
              <a:t>abandoned</a:t>
            </a:r>
          </a:p>
          <a:p>
            <a:pPr lvl="2"/>
            <a:endParaRPr lang="en-US" sz="4600" i="1" dirty="0" smtClean="0">
              <a:solidFill>
                <a:schemeClr val="tx1"/>
              </a:solidFill>
            </a:endParaRPr>
          </a:p>
          <a:p>
            <a:pPr lvl="1"/>
            <a:r>
              <a:rPr lang="en-US" sz="4500" b="0" dirty="0"/>
              <a:t>Major $$ impact </a:t>
            </a:r>
            <a:r>
              <a:rPr lang="en-US" sz="4500" b="0" dirty="0" smtClean="0"/>
              <a:t>(</a:t>
            </a:r>
            <a:r>
              <a:rPr lang="en-US" sz="3100" b="0" dirty="0" smtClean="0"/>
              <a:t>e.g. </a:t>
            </a:r>
            <a:r>
              <a:rPr lang="en-US" sz="4500" b="0" dirty="0" smtClean="0"/>
              <a:t>59</a:t>
            </a:r>
            <a:r>
              <a:rPr lang="en-US" sz="4500" b="0" dirty="0"/>
              <a:t>% higher power cost</a:t>
            </a:r>
            <a:r>
              <a:rPr lang="en-US" sz="4500" b="0" dirty="0" smtClean="0"/>
              <a:t>)</a:t>
            </a:r>
            <a:endParaRPr lang="en-US" sz="5000" i="1" dirty="0" smtClean="0">
              <a:solidFill>
                <a:schemeClr val="tx1"/>
              </a:solidFill>
            </a:endParaRPr>
          </a:p>
          <a:p>
            <a:pPr lvl="2"/>
            <a:endParaRPr lang="en-US" sz="3400" b="0" dirty="0">
              <a:solidFill>
                <a:srgbClr val="FF0000"/>
              </a:solidFill>
            </a:endParaRPr>
          </a:p>
          <a:p>
            <a:pPr lvl="1"/>
            <a:r>
              <a:rPr lang="en-US" sz="5200" b="0" dirty="0" smtClean="0"/>
              <a:t>Loss of confidence</a:t>
            </a:r>
            <a:r>
              <a:rPr lang="en-US" sz="4800" b="0" dirty="0" smtClean="0"/>
              <a:t>: NRC/Public</a:t>
            </a:r>
            <a:endParaRPr lang="en-US" sz="4800" b="0" dirty="0"/>
          </a:p>
        </p:txBody>
      </p:sp>
      <p:pic>
        <p:nvPicPr>
          <p:cNvPr id="1026" name="Picture 2" descr="http://nuclearstreet.com/cfs-file.ashx/__key/communityserver-blogs-components-weblogfiles/00-00-00-00-34/1200.SONGS_5F00_steam_5F00_generator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3" t="11239" r="58167" b="11826"/>
          <a:stretch/>
        </p:blipFill>
        <p:spPr bwMode="auto">
          <a:xfrm>
            <a:off x="398964" y="1363850"/>
            <a:ext cx="3331898" cy="444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928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137810" y="227849"/>
            <a:ext cx="11661289" cy="795161"/>
          </a:xfrm>
        </p:spPr>
        <p:txBody>
          <a:bodyPr>
            <a:normAutofit/>
          </a:bodyPr>
          <a:lstStyle/>
          <a:p>
            <a:pPr lvl="0" algn="ctr"/>
            <a:r>
              <a:rPr lang="en-US" sz="4800" dirty="0" smtClean="0"/>
              <a:t>Solution: Fault Detection and Location Monitor</a:t>
            </a:r>
            <a:endParaRPr lang="en-US" sz="4800" dirty="0"/>
          </a:p>
        </p:txBody>
      </p:sp>
      <p:sp>
        <p:nvSpPr>
          <p:cNvPr id="3" name="Content Placeholder 2"/>
          <p:cNvSpPr>
            <a:spLocks noGrp="1"/>
          </p:cNvSpPr>
          <p:nvPr>
            <p:ph idx="1"/>
          </p:nvPr>
        </p:nvSpPr>
        <p:spPr>
          <a:xfrm>
            <a:off x="3653315" y="1429670"/>
            <a:ext cx="8233885" cy="4457963"/>
          </a:xfrm>
        </p:spPr>
        <p:txBody>
          <a:bodyPr>
            <a:normAutofit/>
          </a:bodyPr>
          <a:lstStyle/>
          <a:p>
            <a:pPr marL="457200" lvl="1" indent="0">
              <a:buNone/>
            </a:pPr>
            <a:r>
              <a:rPr lang="en-US" b="0" dirty="0"/>
              <a:t>Steam </a:t>
            </a:r>
            <a:r>
              <a:rPr lang="en-US" b="0" dirty="0" smtClean="0"/>
              <a:t>Generator, </a:t>
            </a:r>
            <a:r>
              <a:rPr lang="en-US" b="0" dirty="0"/>
              <a:t>Reactor, </a:t>
            </a:r>
            <a:r>
              <a:rPr lang="en-US" b="0" dirty="0" smtClean="0"/>
              <a:t>Turbine</a:t>
            </a:r>
          </a:p>
          <a:p>
            <a:pPr marL="457200" lvl="1" indent="0">
              <a:buNone/>
            </a:pPr>
            <a:endParaRPr lang="en-US" sz="700" b="0" dirty="0" smtClean="0"/>
          </a:p>
          <a:p>
            <a:pPr marL="457200" lvl="1" indent="0">
              <a:buNone/>
            </a:pPr>
            <a:r>
              <a:rPr lang="en-US" b="0" dirty="0"/>
              <a:t>M</a:t>
            </a:r>
            <a:r>
              <a:rPr lang="en-US" b="0" dirty="0" smtClean="0"/>
              <a:t>onitoring requirements:</a:t>
            </a:r>
          </a:p>
          <a:p>
            <a:pPr lvl="2"/>
            <a:r>
              <a:rPr lang="en-US" b="0" dirty="0" smtClean="0"/>
              <a:t>Reliable [timely, accurate, dependable]</a:t>
            </a:r>
          </a:p>
          <a:p>
            <a:pPr lvl="2"/>
            <a:endParaRPr lang="en-US" sz="700" b="0" dirty="0" smtClean="0"/>
          </a:p>
          <a:p>
            <a:pPr lvl="2"/>
            <a:r>
              <a:rPr lang="en-US" b="0" dirty="0" smtClean="0"/>
              <a:t>3-D monitoring and damage mitigation</a:t>
            </a:r>
          </a:p>
          <a:p>
            <a:pPr lvl="3"/>
            <a:r>
              <a:rPr lang="en-US" b="0" dirty="0"/>
              <a:t>Non-invasive during all plant </a:t>
            </a:r>
            <a:r>
              <a:rPr lang="en-US" b="0" dirty="0" smtClean="0"/>
              <a:t>operations</a:t>
            </a:r>
          </a:p>
          <a:p>
            <a:pPr lvl="3"/>
            <a:r>
              <a:rPr lang="en-US" b="0" dirty="0" smtClean="0"/>
              <a:t>Automatic entry into prognostic database</a:t>
            </a:r>
          </a:p>
          <a:p>
            <a:pPr lvl="3"/>
            <a:endParaRPr lang="en-US" sz="700" b="0" dirty="0" smtClean="0"/>
          </a:p>
          <a:p>
            <a:pPr lvl="2"/>
            <a:r>
              <a:rPr lang="en-US" b="0" dirty="0"/>
              <a:t>Operator training capabilities </a:t>
            </a:r>
          </a:p>
          <a:p>
            <a:pPr lvl="3"/>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272" y="1286359"/>
            <a:ext cx="3315714" cy="4744586"/>
          </a:xfrm>
          <a:prstGeom prst="rect">
            <a:avLst/>
          </a:prstGeom>
        </p:spPr>
      </p:pic>
    </p:spTree>
    <p:extLst>
      <p:ext uri="{BB962C8B-B14F-4D97-AF65-F5344CB8AC3E}">
        <p14:creationId xmlns:p14="http://schemas.microsoft.com/office/powerpoint/2010/main" val="164619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398" y="739819"/>
            <a:ext cx="9906756" cy="1013458"/>
          </a:xfrm>
        </p:spPr>
        <p:txBody>
          <a:bodyPr>
            <a:noAutofit/>
          </a:bodyPr>
          <a:lstStyle/>
          <a:p>
            <a:r>
              <a:rPr lang="en-US" sz="4800" dirty="0"/>
              <a:t>Typical specifications for </a:t>
            </a:r>
            <a:r>
              <a:rPr lang="en-US" sz="4800" dirty="0" smtClean="0"/>
              <a:t>NPP BatScan</a:t>
            </a:r>
            <a:r>
              <a:rPr lang="en-US" sz="4800" dirty="0"/>
              <a:t/>
            </a:r>
            <a:br>
              <a:rPr lang="en-US" sz="4800" dirty="0"/>
            </a:br>
            <a:endParaRPr lang="en-US" sz="4800" dirty="0"/>
          </a:p>
        </p:txBody>
      </p:sp>
      <p:sp>
        <p:nvSpPr>
          <p:cNvPr id="3" name="Content Placeholder 2"/>
          <p:cNvSpPr>
            <a:spLocks noGrp="1"/>
          </p:cNvSpPr>
          <p:nvPr>
            <p:ph idx="1"/>
          </p:nvPr>
        </p:nvSpPr>
        <p:spPr>
          <a:xfrm>
            <a:off x="-195641" y="1941225"/>
            <a:ext cx="6212417" cy="2467849"/>
          </a:xfrm>
        </p:spPr>
        <p:txBody>
          <a:bodyPr>
            <a:normAutofit fontScale="85000" lnSpcReduction="20000"/>
          </a:bodyPr>
          <a:lstStyle/>
          <a:p>
            <a:pPr lvl="1">
              <a:lnSpc>
                <a:spcPct val="120000"/>
              </a:lnSpc>
            </a:pPr>
            <a:r>
              <a:rPr lang="en-US" sz="3300" b="0" dirty="0" smtClean="0"/>
              <a:t>&lt;</a:t>
            </a:r>
            <a:r>
              <a:rPr lang="en-US" sz="3300" b="0" dirty="0"/>
              <a:t>1 </a:t>
            </a:r>
            <a:r>
              <a:rPr lang="en-US" sz="3300" b="0" dirty="0" smtClean="0"/>
              <a:t>False </a:t>
            </a:r>
            <a:r>
              <a:rPr lang="en-US" sz="3300" b="0" dirty="0"/>
              <a:t>alarm per 30 </a:t>
            </a:r>
            <a:r>
              <a:rPr lang="en-US" sz="3800" b="0" dirty="0"/>
              <a:t>year</a:t>
            </a:r>
            <a:r>
              <a:rPr lang="en-US" sz="3300" b="0" dirty="0"/>
              <a:t> </a:t>
            </a:r>
            <a:r>
              <a:rPr lang="en-US" sz="3300" b="0" dirty="0" smtClean="0"/>
              <a:t>period</a:t>
            </a:r>
            <a:endParaRPr lang="en-US" sz="3300" b="0" dirty="0"/>
          </a:p>
          <a:p>
            <a:pPr lvl="1">
              <a:lnSpc>
                <a:spcPct val="120000"/>
              </a:lnSpc>
            </a:pPr>
            <a:r>
              <a:rPr lang="en-US" sz="3300" b="0" dirty="0" smtClean="0"/>
              <a:t>Detection </a:t>
            </a:r>
            <a:r>
              <a:rPr lang="en-US" sz="3300" b="0" dirty="0"/>
              <a:t>times within ~2 seconds</a:t>
            </a:r>
          </a:p>
          <a:p>
            <a:pPr lvl="1">
              <a:lnSpc>
                <a:spcPct val="120000"/>
              </a:lnSpc>
            </a:pPr>
            <a:r>
              <a:rPr lang="en-US" sz="3300" b="0" dirty="0" smtClean="0"/>
              <a:t>Absolute measure; </a:t>
            </a:r>
            <a:r>
              <a:rPr lang="en-US" sz="3300" b="0" dirty="0"/>
              <a:t>S/N </a:t>
            </a:r>
            <a:r>
              <a:rPr lang="en-US" sz="3300" b="0" dirty="0" smtClean="0"/>
              <a:t>ratio &lt; -</a:t>
            </a:r>
            <a:r>
              <a:rPr lang="en-US" sz="3300" b="0" dirty="0"/>
              <a:t>25dB</a:t>
            </a:r>
            <a:endParaRPr lang="en-US" sz="3300" b="0" dirty="0" smtClean="0"/>
          </a:p>
          <a:p>
            <a:pPr lvl="1">
              <a:lnSpc>
                <a:spcPct val="120000"/>
              </a:lnSpc>
            </a:pPr>
            <a:r>
              <a:rPr lang="en-US" sz="3300" b="0" dirty="0" smtClean="0"/>
              <a:t>Locates </a:t>
            </a:r>
            <a:r>
              <a:rPr lang="en-US" sz="3300" b="0" dirty="0"/>
              <a:t>to </a:t>
            </a:r>
            <a:r>
              <a:rPr lang="en-US" sz="3300" b="0" dirty="0" smtClean="0"/>
              <a:t>within </a:t>
            </a:r>
            <a:r>
              <a:rPr lang="en-US" sz="3300" b="0" dirty="0"/>
              <a:t>radius of ~5 </a:t>
            </a:r>
            <a:r>
              <a:rPr lang="en-US" sz="3300" b="0" dirty="0" smtClean="0"/>
              <a:t>cm</a:t>
            </a:r>
            <a:r>
              <a:rPr lang="en-US" sz="2800" dirty="0"/>
              <a:t/>
            </a:r>
            <a:br>
              <a:rPr lang="en-US" sz="2800" dirty="0"/>
            </a:br>
            <a:endParaRPr lang="en-US" sz="2800" dirty="0"/>
          </a:p>
          <a:p>
            <a:endParaRPr lang="en-US" sz="3200" dirty="0"/>
          </a:p>
        </p:txBody>
      </p:sp>
      <p:sp>
        <p:nvSpPr>
          <p:cNvPr id="5" name="TextBox 4"/>
          <p:cNvSpPr txBox="1"/>
          <p:nvPr/>
        </p:nvSpPr>
        <p:spPr>
          <a:xfrm>
            <a:off x="2962444" y="5374835"/>
            <a:ext cx="6443830" cy="646331"/>
          </a:xfrm>
          <a:prstGeom prst="rect">
            <a:avLst/>
          </a:prstGeom>
          <a:noFill/>
        </p:spPr>
        <p:txBody>
          <a:bodyPr wrap="square" rtlCol="0">
            <a:spAutoFit/>
          </a:bodyPr>
          <a:lstStyle/>
          <a:p>
            <a:r>
              <a:rPr lang="en-US" sz="3600" i="1" dirty="0"/>
              <a:t>Fully Verified &amp; Validated Solution</a:t>
            </a:r>
            <a:endParaRPr lang="en-US" sz="3600" dirty="0"/>
          </a:p>
        </p:txBody>
      </p:sp>
      <p:pic>
        <p:nvPicPr>
          <p:cNvPr id="13" name="Picture 12"/>
          <p:cNvPicPr>
            <a:picLocks noChangeAspect="1"/>
          </p:cNvPicPr>
          <p:nvPr/>
        </p:nvPicPr>
        <p:blipFill>
          <a:blip r:embed="rId3"/>
          <a:stretch>
            <a:fillRect/>
          </a:stretch>
        </p:blipFill>
        <p:spPr>
          <a:xfrm>
            <a:off x="6016776" y="1753277"/>
            <a:ext cx="5748635" cy="3174814"/>
          </a:xfrm>
          <a:prstGeom prst="rect">
            <a:avLst/>
          </a:prstGeom>
        </p:spPr>
      </p:pic>
    </p:spTree>
    <p:extLst>
      <p:ext uri="{BB962C8B-B14F-4D97-AF65-F5344CB8AC3E}">
        <p14:creationId xmlns:p14="http://schemas.microsoft.com/office/powerpoint/2010/main" val="917964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9700" y="396623"/>
            <a:ext cx="8206191" cy="1325563"/>
          </a:xfrm>
        </p:spPr>
        <p:txBody>
          <a:bodyPr>
            <a:normAutofit/>
          </a:bodyPr>
          <a:lstStyle/>
          <a:p>
            <a:pPr lvl="1" algn="l" rtl="0">
              <a:lnSpc>
                <a:spcPct val="90000"/>
              </a:lnSpc>
              <a:spcBef>
                <a:spcPct val="0"/>
              </a:spcBef>
            </a:pPr>
            <a:r>
              <a:rPr lang="en-US" sz="4800" b="1" dirty="0" smtClean="0">
                <a:solidFill>
                  <a:srgbClr val="FFFF00"/>
                </a:solidFill>
                <a:latin typeface="+mj-lt"/>
              </a:rPr>
              <a:t>BatScan System Performance</a:t>
            </a:r>
            <a:endParaRPr lang="en-US" sz="4800" dirty="0"/>
          </a:p>
        </p:txBody>
      </p:sp>
      <p:sp>
        <p:nvSpPr>
          <p:cNvPr id="3" name="Content Placeholder 2"/>
          <p:cNvSpPr>
            <a:spLocks noGrp="1"/>
          </p:cNvSpPr>
          <p:nvPr>
            <p:ph idx="1"/>
          </p:nvPr>
        </p:nvSpPr>
        <p:spPr>
          <a:xfrm>
            <a:off x="5093914" y="1970158"/>
            <a:ext cx="7377919" cy="4351338"/>
          </a:xfrm>
        </p:spPr>
        <p:txBody>
          <a:bodyPr>
            <a:normAutofit/>
          </a:bodyPr>
          <a:lstStyle/>
          <a:p>
            <a:pPr marL="0" indent="0">
              <a:buNone/>
            </a:pPr>
            <a:r>
              <a:rPr lang="en-US" b="0" dirty="0" smtClean="0"/>
              <a:t>Depends </a:t>
            </a:r>
            <a:r>
              <a:rPr lang="en-US" b="0" dirty="0"/>
              <a:t>upon five parameters:</a:t>
            </a:r>
          </a:p>
          <a:p>
            <a:pPr lvl="1"/>
            <a:r>
              <a:rPr lang="en-US" b="0" dirty="0"/>
              <a:t>S/N </a:t>
            </a:r>
            <a:r>
              <a:rPr lang="en-US" b="0" dirty="0" smtClean="0"/>
              <a:t>ratio</a:t>
            </a:r>
            <a:r>
              <a:rPr lang="en-US" b="0" dirty="0"/>
              <a:t> </a:t>
            </a:r>
            <a:endParaRPr lang="en-US" b="0" dirty="0" smtClean="0"/>
          </a:p>
          <a:p>
            <a:pPr lvl="1"/>
            <a:r>
              <a:rPr lang="en-US" b="0" dirty="0"/>
              <a:t>F</a:t>
            </a:r>
            <a:r>
              <a:rPr lang="en-US" b="0" dirty="0" smtClean="0"/>
              <a:t>alse </a:t>
            </a:r>
            <a:r>
              <a:rPr lang="en-US" b="0" dirty="0"/>
              <a:t>alarm </a:t>
            </a:r>
            <a:r>
              <a:rPr lang="en-US" b="0" dirty="0" smtClean="0"/>
              <a:t>rate</a:t>
            </a:r>
          </a:p>
          <a:p>
            <a:pPr lvl="1"/>
            <a:r>
              <a:rPr lang="en-US" b="0" dirty="0"/>
              <a:t>D</a:t>
            </a:r>
            <a:r>
              <a:rPr lang="en-US" b="0" dirty="0" smtClean="0"/>
              <a:t>etection time</a:t>
            </a:r>
          </a:p>
          <a:p>
            <a:pPr lvl="1"/>
            <a:r>
              <a:rPr lang="en-US" b="0" dirty="0"/>
              <a:t>V</a:t>
            </a:r>
            <a:r>
              <a:rPr lang="en-US" b="0" dirty="0" smtClean="0"/>
              <a:t>olume monitored</a:t>
            </a:r>
          </a:p>
          <a:p>
            <a:pPr lvl="1"/>
            <a:r>
              <a:rPr lang="en-US" b="0" dirty="0" smtClean="0"/>
              <a:t>Cost (e.g. number of sensors)</a:t>
            </a:r>
            <a:endParaRPr lang="en-US" b="0"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442" y="1970158"/>
            <a:ext cx="4505954" cy="3372321"/>
          </a:xfrm>
          <a:prstGeom prst="rect">
            <a:avLst/>
          </a:prstGeom>
        </p:spPr>
      </p:pic>
    </p:spTree>
    <p:extLst>
      <p:ext uri="{BB962C8B-B14F-4D97-AF65-F5344CB8AC3E}">
        <p14:creationId xmlns:p14="http://schemas.microsoft.com/office/powerpoint/2010/main" val="2950046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448" y="267135"/>
            <a:ext cx="10515600" cy="1325563"/>
          </a:xfrm>
        </p:spPr>
        <p:txBody>
          <a:bodyPr>
            <a:normAutofit fontScale="90000"/>
          </a:bodyPr>
          <a:lstStyle/>
          <a:p>
            <a:pPr lvl="0" algn="ctr"/>
            <a:r>
              <a:rPr lang="en-US" sz="5300" dirty="0" smtClean="0"/>
              <a:t>BatScan System Development</a:t>
            </a:r>
            <a:r>
              <a:rPr lang="en-US" dirty="0"/>
              <a:t/>
            </a:r>
            <a:br>
              <a:rPr lang="en-US" dirty="0"/>
            </a:br>
            <a:endParaRPr lang="en-US" dirty="0"/>
          </a:p>
        </p:txBody>
      </p:sp>
      <p:sp>
        <p:nvSpPr>
          <p:cNvPr id="5" name="Rounded Rectangle 4"/>
          <p:cNvSpPr/>
          <p:nvPr/>
        </p:nvSpPr>
        <p:spPr>
          <a:xfrm>
            <a:off x="2982315" y="1043492"/>
            <a:ext cx="5963328" cy="93736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smtClean="0">
                <a:solidFill>
                  <a:srgbClr val="FFFF00"/>
                </a:solidFill>
              </a:rPr>
              <a:t>BatScan Physics Models</a:t>
            </a:r>
            <a:endParaRPr lang="en-US" sz="4400" b="1" dirty="0">
              <a:solidFill>
                <a:srgbClr val="FFFF00"/>
              </a:solidFill>
            </a:endParaRPr>
          </a:p>
        </p:txBody>
      </p:sp>
      <p:sp>
        <p:nvSpPr>
          <p:cNvPr id="8" name="Rounded Rectangle 7"/>
          <p:cNvSpPr/>
          <p:nvPr/>
        </p:nvSpPr>
        <p:spPr>
          <a:xfrm>
            <a:off x="3525857" y="5002356"/>
            <a:ext cx="4910779" cy="13726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000" dirty="0" smtClean="0">
                <a:solidFill>
                  <a:srgbClr val="FFFF00"/>
                </a:solidFill>
              </a:rPr>
              <a:t>Hardware platform design</a:t>
            </a:r>
          </a:p>
          <a:p>
            <a:pPr lvl="0" algn="ctr"/>
            <a:r>
              <a:rPr lang="en-US" sz="3000" dirty="0">
                <a:solidFill>
                  <a:srgbClr val="FFFF00"/>
                </a:solidFill>
              </a:rPr>
              <a:t>S</a:t>
            </a:r>
            <a:r>
              <a:rPr lang="en-US" sz="3000" dirty="0" smtClean="0">
                <a:solidFill>
                  <a:srgbClr val="FFFF00"/>
                </a:solidFill>
              </a:rPr>
              <a:t>oftware implementation</a:t>
            </a:r>
          </a:p>
          <a:p>
            <a:pPr lvl="0" algn="ctr"/>
            <a:r>
              <a:rPr lang="en-US" sz="3000" dirty="0" smtClean="0">
                <a:solidFill>
                  <a:srgbClr val="FFFF00"/>
                </a:solidFill>
              </a:rPr>
              <a:t>(</a:t>
            </a:r>
            <a:r>
              <a:rPr lang="en-US" sz="3000" b="1" dirty="0" smtClean="0">
                <a:solidFill>
                  <a:srgbClr val="FFFF00"/>
                </a:solidFill>
              </a:rPr>
              <a:t>LabVIEW</a:t>
            </a:r>
            <a:r>
              <a:rPr lang="en-US" sz="3000" dirty="0">
                <a:solidFill>
                  <a:srgbClr val="FFFF00"/>
                </a:solidFill>
              </a:rPr>
              <a:t>)</a:t>
            </a:r>
          </a:p>
        </p:txBody>
      </p:sp>
      <p:sp>
        <p:nvSpPr>
          <p:cNvPr id="9" name="Rounded Rectangle 8"/>
          <p:cNvSpPr/>
          <p:nvPr/>
        </p:nvSpPr>
        <p:spPr>
          <a:xfrm>
            <a:off x="5981248" y="3602645"/>
            <a:ext cx="2964396" cy="9780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000" dirty="0" smtClean="0">
                <a:solidFill>
                  <a:srgbClr val="FFFF00"/>
                </a:solidFill>
              </a:rPr>
              <a:t>Hardware system requirements</a:t>
            </a:r>
            <a:endParaRPr lang="en-US" sz="3000" dirty="0">
              <a:solidFill>
                <a:srgbClr val="FFFF00"/>
              </a:solidFill>
            </a:endParaRPr>
          </a:p>
        </p:txBody>
      </p:sp>
      <p:sp>
        <p:nvSpPr>
          <p:cNvPr id="10" name="Rounded Rectangle 9"/>
          <p:cNvSpPr/>
          <p:nvPr/>
        </p:nvSpPr>
        <p:spPr>
          <a:xfrm>
            <a:off x="2982316" y="2284801"/>
            <a:ext cx="5963328" cy="1014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Simulator Platform</a:t>
            </a:r>
            <a:endParaRPr lang="en-US" sz="3600" dirty="0">
              <a:solidFill>
                <a:srgbClr val="FFFF00"/>
              </a:solidFill>
            </a:endParaRPr>
          </a:p>
          <a:p>
            <a:pPr lvl="0" algn="ctr"/>
            <a:r>
              <a:rPr lang="en-US" sz="3000" dirty="0">
                <a:solidFill>
                  <a:srgbClr val="FFFF00"/>
                </a:solidFill>
              </a:rPr>
              <a:t>Develop, </a:t>
            </a:r>
            <a:r>
              <a:rPr lang="en-US" sz="3000" dirty="0" smtClean="0">
                <a:solidFill>
                  <a:srgbClr val="FFFF00"/>
                </a:solidFill>
              </a:rPr>
              <a:t>design </a:t>
            </a:r>
            <a:r>
              <a:rPr lang="en-US" sz="3000" dirty="0">
                <a:solidFill>
                  <a:srgbClr val="FFFF00"/>
                </a:solidFill>
              </a:rPr>
              <a:t>&amp; o</a:t>
            </a:r>
            <a:r>
              <a:rPr lang="en-US" sz="3000" dirty="0" smtClean="0">
                <a:solidFill>
                  <a:srgbClr val="FFFF00"/>
                </a:solidFill>
              </a:rPr>
              <a:t>ptimize </a:t>
            </a:r>
            <a:r>
              <a:rPr lang="en-US" sz="3000" dirty="0">
                <a:solidFill>
                  <a:srgbClr val="FFFF00"/>
                </a:solidFill>
              </a:rPr>
              <a:t>BatScan</a:t>
            </a:r>
          </a:p>
        </p:txBody>
      </p:sp>
      <p:sp>
        <p:nvSpPr>
          <p:cNvPr id="3" name="Rounded Rectangle 2"/>
          <p:cNvSpPr/>
          <p:nvPr/>
        </p:nvSpPr>
        <p:spPr>
          <a:xfrm>
            <a:off x="2982315" y="3602645"/>
            <a:ext cx="2902685" cy="975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FFFF00"/>
                </a:solidFill>
              </a:rPr>
              <a:t>Software/DSP requirements</a:t>
            </a:r>
            <a:endParaRPr lang="en-US" sz="3000" dirty="0">
              <a:solidFill>
                <a:srgbClr val="FFFF00"/>
              </a:solidFill>
            </a:endParaRPr>
          </a:p>
        </p:txBody>
      </p:sp>
      <p:sp>
        <p:nvSpPr>
          <p:cNvPr id="4" name="Down Arrow 3"/>
          <p:cNvSpPr/>
          <p:nvPr/>
        </p:nvSpPr>
        <p:spPr>
          <a:xfrm>
            <a:off x="5658518" y="2017074"/>
            <a:ext cx="645459" cy="218676"/>
          </a:xfrm>
          <a:prstGeom prst="downArrow">
            <a:avLst/>
          </a:prstGeom>
          <a:solidFill>
            <a:schemeClr val="tx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110927" y="3367530"/>
            <a:ext cx="645459" cy="218676"/>
          </a:xfrm>
          <a:prstGeom prst="downArrow">
            <a:avLst/>
          </a:prstGeom>
          <a:solidFill>
            <a:schemeClr val="tx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7035440" y="3348504"/>
            <a:ext cx="645459" cy="218676"/>
          </a:xfrm>
          <a:prstGeom prst="downArrow">
            <a:avLst/>
          </a:prstGeom>
          <a:solidFill>
            <a:schemeClr val="tx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20433589">
            <a:off x="5171282" y="4676053"/>
            <a:ext cx="645459" cy="218676"/>
          </a:xfrm>
          <a:prstGeom prst="downArrow">
            <a:avLst/>
          </a:prstGeom>
          <a:solidFill>
            <a:schemeClr val="tx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1011075">
            <a:off x="6046359" y="4676053"/>
            <a:ext cx="645459" cy="218676"/>
          </a:xfrm>
          <a:prstGeom prst="downArrow">
            <a:avLst/>
          </a:prstGeom>
          <a:solidFill>
            <a:schemeClr val="tx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938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905" y="200565"/>
            <a:ext cx="10515600" cy="916137"/>
          </a:xfrm>
        </p:spPr>
        <p:txBody>
          <a:bodyPr>
            <a:normAutofit/>
          </a:bodyPr>
          <a:lstStyle/>
          <a:p>
            <a:pPr algn="ctr"/>
            <a:r>
              <a:rPr lang="en-US" sz="4800" dirty="0"/>
              <a:t>Hardware/Software Operator Platform</a:t>
            </a:r>
          </a:p>
        </p:txBody>
      </p:sp>
      <p:pic>
        <p:nvPicPr>
          <p:cNvPr id="4" name="Picture 3"/>
          <p:cNvPicPr>
            <a:picLocks noChangeAspect="1"/>
          </p:cNvPicPr>
          <p:nvPr/>
        </p:nvPicPr>
        <p:blipFill>
          <a:blip r:embed="rId3"/>
          <a:stretch>
            <a:fillRect/>
          </a:stretch>
        </p:blipFill>
        <p:spPr>
          <a:xfrm>
            <a:off x="2251121" y="1116702"/>
            <a:ext cx="6917167" cy="4080066"/>
          </a:xfrm>
          <a:prstGeom prst="rect">
            <a:avLst/>
          </a:prstGeom>
        </p:spPr>
      </p:pic>
      <p:sp>
        <p:nvSpPr>
          <p:cNvPr id="5" name="Rectangle 4"/>
          <p:cNvSpPr/>
          <p:nvPr/>
        </p:nvSpPr>
        <p:spPr>
          <a:xfrm>
            <a:off x="2661704" y="5304345"/>
            <a:ext cx="6096000" cy="1311128"/>
          </a:xfrm>
          <a:prstGeom prst="rect">
            <a:avLst/>
          </a:prstGeom>
        </p:spPr>
        <p:txBody>
          <a:bodyPr>
            <a:spAutoFit/>
          </a:bodyPr>
          <a:lstStyle/>
          <a:p>
            <a:pPr lvl="0" defTabSz="666750">
              <a:lnSpc>
                <a:spcPct val="90000"/>
              </a:lnSpc>
              <a:spcBef>
                <a:spcPct val="0"/>
              </a:spcBef>
            </a:pPr>
            <a:r>
              <a:rPr lang="en-US" sz="3200" dirty="0">
                <a:solidFill>
                  <a:srgbClr val="FFFF00"/>
                </a:solidFill>
              </a:rPr>
              <a:t>Platform outcome: </a:t>
            </a:r>
            <a:r>
              <a:rPr lang="en-US" sz="3200" dirty="0" err="1">
                <a:solidFill>
                  <a:srgbClr val="FFFF00"/>
                </a:solidFill>
              </a:rPr>
              <a:t>PLiM</a:t>
            </a:r>
            <a:r>
              <a:rPr lang="en-US" sz="3200" dirty="0">
                <a:solidFill>
                  <a:srgbClr val="FFFF00"/>
                </a:solidFill>
              </a:rPr>
              <a:t> Databases</a:t>
            </a:r>
          </a:p>
          <a:p>
            <a:pPr marL="342900" lvl="0" indent="-342900" defTabSz="666750">
              <a:lnSpc>
                <a:spcPct val="90000"/>
              </a:lnSpc>
              <a:spcBef>
                <a:spcPct val="0"/>
              </a:spcBef>
              <a:buFont typeface="Arial" panose="020B0604020202020204" pitchFamily="34" charset="0"/>
              <a:buChar char="•"/>
            </a:pPr>
            <a:r>
              <a:rPr lang="en-US" sz="2800" dirty="0">
                <a:solidFill>
                  <a:srgbClr val="FFFF00"/>
                </a:solidFill>
              </a:rPr>
              <a:t>Diagnostic/Prognostic </a:t>
            </a:r>
          </a:p>
          <a:p>
            <a:pPr marL="800100" lvl="1" indent="-342900" defTabSz="666750">
              <a:lnSpc>
                <a:spcPct val="90000"/>
              </a:lnSpc>
              <a:spcBef>
                <a:spcPct val="0"/>
              </a:spcBef>
              <a:buFont typeface="Arial" panose="020B0604020202020204" pitchFamily="34" charset="0"/>
              <a:buChar char="•"/>
            </a:pPr>
            <a:r>
              <a:rPr lang="en-US" sz="2800" dirty="0">
                <a:solidFill>
                  <a:srgbClr val="FFFF00"/>
                </a:solidFill>
              </a:rPr>
              <a:t>Meet regulatory requirements</a:t>
            </a:r>
            <a:endParaRPr lang="en-US" sz="3200" dirty="0">
              <a:solidFill>
                <a:srgbClr val="FFFF00"/>
              </a:solidFill>
            </a:endParaRPr>
          </a:p>
        </p:txBody>
      </p:sp>
    </p:spTree>
    <p:extLst>
      <p:ext uri="{BB962C8B-B14F-4D97-AF65-F5344CB8AC3E}">
        <p14:creationId xmlns:p14="http://schemas.microsoft.com/office/powerpoint/2010/main" val="3740724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583" y="113152"/>
            <a:ext cx="10515600" cy="1325563"/>
          </a:xfrm>
        </p:spPr>
        <p:txBody>
          <a:bodyPr>
            <a:normAutofit/>
          </a:bodyPr>
          <a:lstStyle/>
          <a:p>
            <a:pPr algn="ctr"/>
            <a:r>
              <a:rPr lang="en-US" sz="4800" dirty="0" smtClean="0"/>
              <a:t>Block Diagram of Simulator Software</a:t>
            </a:r>
            <a:endParaRPr lang="en-US" sz="4800" dirty="0"/>
          </a:p>
        </p:txBody>
      </p:sp>
      <p:sp>
        <p:nvSpPr>
          <p:cNvPr id="4" name="Right Arrow 3"/>
          <p:cNvSpPr/>
          <p:nvPr/>
        </p:nvSpPr>
        <p:spPr>
          <a:xfrm>
            <a:off x="5657553" y="2165526"/>
            <a:ext cx="389661" cy="559129"/>
          </a:xfrm>
          <a:prstGeom prst="rightArrow">
            <a:avLst/>
          </a:prstGeom>
          <a:solidFill>
            <a:schemeClr val="tx2"/>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8812417" y="3311790"/>
            <a:ext cx="389661" cy="559129"/>
          </a:xfrm>
          <a:prstGeom prst="rightArrow">
            <a:avLst/>
          </a:prstGeom>
          <a:solidFill>
            <a:schemeClr val="tx2"/>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657553" y="4626658"/>
            <a:ext cx="389661" cy="559129"/>
          </a:xfrm>
          <a:prstGeom prst="rightArrow">
            <a:avLst/>
          </a:prstGeom>
          <a:solidFill>
            <a:schemeClr val="tx2"/>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44464" y="1545009"/>
            <a:ext cx="5128608" cy="1774806"/>
          </a:xfrm>
          <a:prstGeom prst="roundRect">
            <a:avLst/>
          </a:prstGeom>
          <a:solidFill>
            <a:srgbClr val="0070C0"/>
          </a:solidFill>
          <a:ln>
            <a:solidFill>
              <a:srgbClr val="0070C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tIns="91440" rtlCol="0" anchor="ctr">
            <a:noAutofit/>
          </a:bodyPr>
          <a:lstStyle/>
          <a:p>
            <a:r>
              <a:rPr lang="en-US" sz="2800" b="1" u="sng" dirty="0">
                <a:solidFill>
                  <a:srgbClr val="FFFF00"/>
                </a:solidFill>
              </a:rPr>
              <a:t>Model Physical </a:t>
            </a:r>
            <a:r>
              <a:rPr lang="en-US" sz="2800" b="1" u="sng" dirty="0" smtClean="0">
                <a:solidFill>
                  <a:srgbClr val="FFFF00"/>
                </a:solidFill>
              </a:rPr>
              <a:t>Configuration</a:t>
            </a:r>
            <a:endParaRPr lang="en-US" sz="2800" b="1" u="sng" dirty="0">
              <a:solidFill>
                <a:srgbClr val="FFFF00"/>
              </a:solidFill>
            </a:endParaRPr>
          </a:p>
          <a:p>
            <a:pPr>
              <a:buFont typeface="Arial" pitchFamily="34" charset="0"/>
              <a:buChar char="•"/>
            </a:pPr>
            <a:r>
              <a:rPr lang="en-US" sz="2000" dirty="0" smtClean="0">
                <a:solidFill>
                  <a:srgbClr val="FFFF00"/>
                </a:solidFill>
              </a:rPr>
              <a:t> Geometry </a:t>
            </a:r>
            <a:r>
              <a:rPr lang="en-US" sz="2000" dirty="0">
                <a:solidFill>
                  <a:srgbClr val="FFFF00"/>
                </a:solidFill>
              </a:rPr>
              <a:t>of Steam Generator</a:t>
            </a:r>
          </a:p>
          <a:p>
            <a:pPr>
              <a:buFont typeface="Arial" pitchFamily="34" charset="0"/>
              <a:buChar char="•"/>
            </a:pPr>
            <a:r>
              <a:rPr lang="en-US" sz="2000" dirty="0" smtClean="0">
                <a:solidFill>
                  <a:srgbClr val="FFFF00"/>
                </a:solidFill>
              </a:rPr>
              <a:t> Process </a:t>
            </a:r>
            <a:r>
              <a:rPr lang="en-US" sz="2000" dirty="0">
                <a:solidFill>
                  <a:srgbClr val="FFFF00"/>
                </a:solidFill>
              </a:rPr>
              <a:t>Variables at Full Power</a:t>
            </a:r>
          </a:p>
          <a:p>
            <a:pPr lvl="1">
              <a:buFont typeface="Arial" pitchFamily="34" charset="0"/>
              <a:buChar char="•"/>
            </a:pPr>
            <a:r>
              <a:rPr lang="en-US" sz="2000" dirty="0">
                <a:solidFill>
                  <a:srgbClr val="FFFF00"/>
                </a:solidFill>
              </a:rPr>
              <a:t>Fluid Flows</a:t>
            </a:r>
          </a:p>
          <a:p>
            <a:pPr lvl="1">
              <a:buFont typeface="Arial" pitchFamily="34" charset="0"/>
              <a:buChar char="•"/>
            </a:pPr>
            <a:r>
              <a:rPr lang="en-US" sz="2000" dirty="0">
                <a:solidFill>
                  <a:srgbClr val="FFFF00"/>
                </a:solidFill>
              </a:rPr>
              <a:t>Pressures, etc.</a:t>
            </a:r>
          </a:p>
        </p:txBody>
      </p:sp>
      <p:sp>
        <p:nvSpPr>
          <p:cNvPr id="6" name="Rounded Rectangle 5"/>
          <p:cNvSpPr/>
          <p:nvPr/>
        </p:nvSpPr>
        <p:spPr>
          <a:xfrm>
            <a:off x="6331696" y="1557688"/>
            <a:ext cx="5351109" cy="1774806"/>
          </a:xfrm>
          <a:prstGeom prst="roundRect">
            <a:avLst/>
          </a:prstGeom>
          <a:solidFill>
            <a:srgbClr val="0070C0"/>
          </a:solidFill>
          <a:ln>
            <a:solidFill>
              <a:srgbClr val="0070C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tIns="91440" rtlCol="0" anchor="t">
            <a:noAutofit/>
          </a:bodyPr>
          <a:lstStyle/>
          <a:p>
            <a:r>
              <a:rPr lang="en-US" sz="2800" b="1" u="sng" dirty="0">
                <a:solidFill>
                  <a:srgbClr val="FFFF00"/>
                </a:solidFill>
              </a:rPr>
              <a:t>Model Internal Processes</a:t>
            </a:r>
            <a:endParaRPr lang="en-US" sz="2800" dirty="0">
              <a:solidFill>
                <a:srgbClr val="FFFF00"/>
              </a:solidFill>
            </a:endParaRPr>
          </a:p>
          <a:p>
            <a:pPr>
              <a:buFont typeface="Arial" pitchFamily="34" charset="0"/>
              <a:buChar char="•"/>
            </a:pPr>
            <a:r>
              <a:rPr lang="en-US" sz="2000" dirty="0" smtClean="0">
                <a:solidFill>
                  <a:srgbClr val="FFFF00"/>
                </a:solidFill>
              </a:rPr>
              <a:t> Thermal </a:t>
            </a:r>
            <a:r>
              <a:rPr lang="en-US" sz="2000" dirty="0">
                <a:solidFill>
                  <a:srgbClr val="FFFF00"/>
                </a:solidFill>
              </a:rPr>
              <a:t>Hydraulic Process Model</a:t>
            </a:r>
          </a:p>
          <a:p>
            <a:pPr>
              <a:buFont typeface="Arial" pitchFamily="34" charset="0"/>
              <a:buChar char="•"/>
            </a:pPr>
            <a:r>
              <a:rPr lang="en-US" sz="2000" dirty="0" smtClean="0">
                <a:solidFill>
                  <a:srgbClr val="FFFF00"/>
                </a:solidFill>
              </a:rPr>
              <a:t> Fluid </a:t>
            </a:r>
            <a:r>
              <a:rPr lang="en-US" sz="2000" dirty="0">
                <a:solidFill>
                  <a:srgbClr val="FFFF00"/>
                </a:solidFill>
              </a:rPr>
              <a:t>flow velocities in the steam generator</a:t>
            </a:r>
          </a:p>
          <a:p>
            <a:pPr>
              <a:buFont typeface="Arial" pitchFamily="34" charset="0"/>
              <a:buChar char="•"/>
            </a:pPr>
            <a:r>
              <a:rPr lang="en-US" sz="2000" dirty="0" smtClean="0">
                <a:solidFill>
                  <a:srgbClr val="FFFF00"/>
                </a:solidFill>
              </a:rPr>
              <a:t> Predict </a:t>
            </a:r>
            <a:r>
              <a:rPr lang="en-US" sz="2000" dirty="0">
                <a:solidFill>
                  <a:srgbClr val="FFFF00"/>
                </a:solidFill>
              </a:rPr>
              <a:t>background noise caused by fluid flows</a:t>
            </a:r>
          </a:p>
        </p:txBody>
      </p:sp>
      <p:sp>
        <p:nvSpPr>
          <p:cNvPr id="9" name="Rounded Rectangle 8"/>
          <p:cNvSpPr/>
          <p:nvPr/>
        </p:nvSpPr>
        <p:spPr>
          <a:xfrm>
            <a:off x="244464" y="3850215"/>
            <a:ext cx="5128608" cy="1983956"/>
          </a:xfrm>
          <a:prstGeom prst="roundRect">
            <a:avLst/>
          </a:prstGeom>
          <a:solidFill>
            <a:srgbClr val="0070C0"/>
          </a:solidFill>
          <a:ln>
            <a:solidFill>
              <a:srgbClr val="0070C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tIns="91440" rtlCol="0" anchor="ctr">
            <a:noAutofit/>
          </a:bodyPr>
          <a:lstStyle/>
          <a:p>
            <a:r>
              <a:rPr lang="en-US" sz="2800" b="1" u="sng" dirty="0">
                <a:solidFill>
                  <a:srgbClr val="FFFF00"/>
                </a:solidFill>
              </a:rPr>
              <a:t>Data Acquisition and Analysis</a:t>
            </a:r>
          </a:p>
          <a:p>
            <a:pPr>
              <a:buFont typeface="Arial" pitchFamily="34" charset="0"/>
              <a:buChar char="•"/>
            </a:pPr>
            <a:r>
              <a:rPr lang="en-US" sz="2000" dirty="0" smtClean="0">
                <a:solidFill>
                  <a:srgbClr val="FFFF00"/>
                </a:solidFill>
              </a:rPr>
              <a:t> Accelerometers</a:t>
            </a:r>
            <a:endParaRPr lang="en-US" sz="2000" dirty="0">
              <a:solidFill>
                <a:srgbClr val="FFFF00"/>
              </a:solidFill>
            </a:endParaRPr>
          </a:p>
          <a:p>
            <a:pPr>
              <a:buFont typeface="Arial" pitchFamily="34" charset="0"/>
              <a:buChar char="•"/>
            </a:pPr>
            <a:r>
              <a:rPr lang="en-US" sz="2000" dirty="0" smtClean="0">
                <a:solidFill>
                  <a:srgbClr val="FFFF00"/>
                </a:solidFill>
              </a:rPr>
              <a:t> Impacts </a:t>
            </a:r>
            <a:r>
              <a:rPr lang="en-US" sz="2000" dirty="0">
                <a:solidFill>
                  <a:srgbClr val="FFFF00"/>
                </a:solidFill>
              </a:rPr>
              <a:t>within tubes</a:t>
            </a:r>
          </a:p>
          <a:p>
            <a:pPr>
              <a:buFont typeface="Arial" pitchFamily="34" charset="0"/>
              <a:buChar char="•"/>
            </a:pPr>
            <a:r>
              <a:rPr lang="en-US" sz="2000" dirty="0" smtClean="0">
                <a:solidFill>
                  <a:srgbClr val="FFFF00"/>
                </a:solidFill>
              </a:rPr>
              <a:t> Gentle </a:t>
            </a:r>
            <a:r>
              <a:rPr lang="en-US" sz="2000" dirty="0">
                <a:solidFill>
                  <a:srgbClr val="FFFF00"/>
                </a:solidFill>
              </a:rPr>
              <a:t>tube tapping</a:t>
            </a:r>
          </a:p>
          <a:p>
            <a:pPr>
              <a:buFont typeface="Arial" pitchFamily="34" charset="0"/>
              <a:buChar char="•"/>
            </a:pPr>
            <a:r>
              <a:rPr lang="en-US" sz="2000" dirty="0" smtClean="0">
                <a:solidFill>
                  <a:srgbClr val="FFFF00"/>
                </a:solidFill>
              </a:rPr>
              <a:t> Frictional </a:t>
            </a:r>
            <a:r>
              <a:rPr lang="en-US" sz="2000" dirty="0">
                <a:solidFill>
                  <a:srgbClr val="FFFF00"/>
                </a:solidFill>
              </a:rPr>
              <a:t>noise - tubes scraping on supports</a:t>
            </a:r>
          </a:p>
        </p:txBody>
      </p:sp>
      <p:sp>
        <p:nvSpPr>
          <p:cNvPr id="10" name="Rounded Rectangle 9"/>
          <p:cNvSpPr/>
          <p:nvPr/>
        </p:nvSpPr>
        <p:spPr>
          <a:xfrm>
            <a:off x="6331696" y="3850215"/>
            <a:ext cx="5351109" cy="1983956"/>
          </a:xfrm>
          <a:prstGeom prst="roundRect">
            <a:avLst/>
          </a:prstGeom>
          <a:solidFill>
            <a:srgbClr val="0070C0"/>
          </a:solidFill>
          <a:ln>
            <a:solidFill>
              <a:srgbClr val="0070C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tIns="91440" rtlCol="0" anchor="t">
            <a:noAutofit/>
          </a:bodyPr>
          <a:lstStyle/>
          <a:p>
            <a:r>
              <a:rPr lang="en-US" sz="2800" b="1" u="sng" dirty="0">
                <a:solidFill>
                  <a:srgbClr val="FFFF00"/>
                </a:solidFill>
              </a:rPr>
              <a:t>Model and DAQ </a:t>
            </a:r>
            <a:r>
              <a:rPr lang="en-US" sz="2800" b="1" u="sng" dirty="0" smtClean="0">
                <a:solidFill>
                  <a:srgbClr val="FFFF00"/>
                </a:solidFill>
              </a:rPr>
              <a:t>Combine</a:t>
            </a:r>
            <a:endParaRPr lang="en-US" sz="2800" b="1" u="sng" dirty="0">
              <a:solidFill>
                <a:srgbClr val="FFFF00"/>
              </a:solidFill>
            </a:endParaRPr>
          </a:p>
          <a:p>
            <a:pPr>
              <a:buFont typeface="Arial" pitchFamily="34" charset="0"/>
              <a:buChar char="•"/>
            </a:pPr>
            <a:r>
              <a:rPr lang="en-US" sz="2000" dirty="0" smtClean="0">
                <a:solidFill>
                  <a:srgbClr val="FFFF00"/>
                </a:solidFill>
              </a:rPr>
              <a:t> Subtract </a:t>
            </a:r>
            <a:r>
              <a:rPr lang="en-US" sz="2000" dirty="0">
                <a:solidFill>
                  <a:srgbClr val="FFFF00"/>
                </a:solidFill>
              </a:rPr>
              <a:t>background noise</a:t>
            </a:r>
          </a:p>
          <a:p>
            <a:pPr>
              <a:buFont typeface="Arial" pitchFamily="34" charset="0"/>
              <a:buChar char="•"/>
            </a:pPr>
            <a:r>
              <a:rPr lang="en-US" sz="2000" dirty="0" smtClean="0">
                <a:solidFill>
                  <a:srgbClr val="FFFF00"/>
                </a:solidFill>
              </a:rPr>
              <a:t> Intensity </a:t>
            </a:r>
            <a:r>
              <a:rPr lang="en-US" sz="2000" dirty="0">
                <a:solidFill>
                  <a:srgbClr val="FFFF00"/>
                </a:solidFill>
              </a:rPr>
              <a:t>of vibration caused by impacts, taps, </a:t>
            </a:r>
            <a:endParaRPr lang="en-US" sz="2000" dirty="0" smtClean="0">
              <a:solidFill>
                <a:srgbClr val="FFFF00"/>
              </a:solidFill>
            </a:endParaRPr>
          </a:p>
          <a:p>
            <a:r>
              <a:rPr lang="en-US" sz="2000" dirty="0" smtClean="0">
                <a:solidFill>
                  <a:srgbClr val="FFFF00"/>
                </a:solidFill>
              </a:rPr>
              <a:t>   and </a:t>
            </a:r>
            <a:r>
              <a:rPr lang="en-US" sz="2000" dirty="0">
                <a:solidFill>
                  <a:srgbClr val="FFFF00"/>
                </a:solidFill>
              </a:rPr>
              <a:t>scraping</a:t>
            </a:r>
          </a:p>
          <a:p>
            <a:pPr>
              <a:buFont typeface="Arial" pitchFamily="34" charset="0"/>
              <a:buChar char="•"/>
            </a:pPr>
            <a:r>
              <a:rPr lang="en-US" sz="2000" dirty="0" smtClean="0">
                <a:solidFill>
                  <a:srgbClr val="FFFF00"/>
                </a:solidFill>
              </a:rPr>
              <a:t> Location</a:t>
            </a:r>
            <a:r>
              <a:rPr lang="en-US" sz="2000" dirty="0">
                <a:solidFill>
                  <a:srgbClr val="FFFF00"/>
                </a:solidFill>
              </a:rPr>
              <a:t>, position of vibration</a:t>
            </a:r>
          </a:p>
        </p:txBody>
      </p:sp>
      <p:sp>
        <p:nvSpPr>
          <p:cNvPr id="14" name="Right Arrow 13"/>
          <p:cNvSpPr/>
          <p:nvPr/>
        </p:nvSpPr>
        <p:spPr>
          <a:xfrm rot="5400000">
            <a:off x="8812418" y="6005557"/>
            <a:ext cx="389661" cy="559129"/>
          </a:xfrm>
          <a:prstGeom prst="rightArrow">
            <a:avLst/>
          </a:prstGeom>
          <a:solidFill>
            <a:schemeClr val="tx2"/>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89" y="72291"/>
            <a:ext cx="11419493" cy="1325563"/>
          </a:xfrm>
        </p:spPr>
        <p:txBody>
          <a:bodyPr>
            <a:noAutofit/>
          </a:bodyPr>
          <a:lstStyle/>
          <a:p>
            <a:pPr algn="ctr"/>
            <a:r>
              <a:rPr lang="en-US" sz="4800" dirty="0" smtClean="0"/>
              <a:t>Block Diagram of Simulator Software (cont.)</a:t>
            </a:r>
            <a:endParaRPr lang="en-US" sz="4800" dirty="0"/>
          </a:p>
        </p:txBody>
      </p:sp>
      <p:sp>
        <p:nvSpPr>
          <p:cNvPr id="5" name="Rounded Rectangle 4"/>
          <p:cNvSpPr/>
          <p:nvPr/>
        </p:nvSpPr>
        <p:spPr>
          <a:xfrm>
            <a:off x="1561541" y="4561883"/>
            <a:ext cx="9308592" cy="1447821"/>
          </a:xfrm>
          <a:prstGeom prst="roundRect">
            <a:avLst/>
          </a:prstGeom>
          <a:solidFill>
            <a:srgbClr val="0070C0"/>
          </a:solidFill>
          <a:ln>
            <a:solidFill>
              <a:srgbClr val="0070C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tIns="91440" rtlCol="0" anchor="ctr">
            <a:noAutofit/>
          </a:bodyPr>
          <a:lstStyle/>
          <a:p>
            <a:r>
              <a:rPr lang="en-US" sz="3200" b="1" u="sng" dirty="0">
                <a:solidFill>
                  <a:srgbClr val="FFFF00"/>
                </a:solidFill>
              </a:rPr>
              <a:t>Outcomes</a:t>
            </a:r>
          </a:p>
          <a:p>
            <a:pPr>
              <a:buFont typeface="Arial" pitchFamily="34" charset="0"/>
              <a:buChar char="•"/>
            </a:pPr>
            <a:r>
              <a:rPr lang="en-US" sz="2400" dirty="0" smtClean="0">
                <a:solidFill>
                  <a:srgbClr val="FFFF00"/>
                </a:solidFill>
              </a:rPr>
              <a:t> Provide design requirements specification</a:t>
            </a:r>
          </a:p>
          <a:p>
            <a:pPr>
              <a:buFont typeface="Arial" pitchFamily="34" charset="0"/>
              <a:buChar char="•"/>
            </a:pPr>
            <a:r>
              <a:rPr lang="en-US" sz="2400" dirty="0">
                <a:solidFill>
                  <a:srgbClr val="FFFF00"/>
                </a:solidFill>
              </a:rPr>
              <a:t> </a:t>
            </a:r>
            <a:r>
              <a:rPr lang="en-US" sz="2400" dirty="0" smtClean="0">
                <a:solidFill>
                  <a:srgbClr val="FFFF00"/>
                </a:solidFill>
              </a:rPr>
              <a:t>Enhance Operator understanding of plant</a:t>
            </a:r>
            <a:endParaRPr lang="en-US" sz="2400" dirty="0">
              <a:solidFill>
                <a:srgbClr val="FFFF00"/>
              </a:solidFill>
            </a:endParaRPr>
          </a:p>
        </p:txBody>
      </p:sp>
      <p:sp>
        <p:nvSpPr>
          <p:cNvPr id="6" name="Rounded Rectangle 5"/>
          <p:cNvSpPr/>
          <p:nvPr/>
        </p:nvSpPr>
        <p:spPr>
          <a:xfrm>
            <a:off x="1558846" y="1861073"/>
            <a:ext cx="9306378" cy="2237591"/>
          </a:xfrm>
          <a:prstGeom prst="roundRect">
            <a:avLst/>
          </a:prstGeom>
          <a:solidFill>
            <a:srgbClr val="0070C0"/>
          </a:solidFill>
          <a:ln>
            <a:solidFill>
              <a:srgbClr val="0070C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tIns="91440" rtlCol="0" anchor="ctr">
            <a:noAutofit/>
          </a:bodyPr>
          <a:lstStyle/>
          <a:p>
            <a:r>
              <a:rPr lang="en-US" sz="3200" b="1" u="sng" dirty="0">
                <a:solidFill>
                  <a:srgbClr val="FFFF00"/>
                </a:solidFill>
              </a:rPr>
              <a:t>Defines Future Needs/Actions</a:t>
            </a:r>
          </a:p>
          <a:p>
            <a:pPr>
              <a:buFont typeface="Arial" pitchFamily="34" charset="0"/>
              <a:buChar char="•"/>
            </a:pPr>
            <a:r>
              <a:rPr lang="en-US" sz="2400" dirty="0" smtClean="0">
                <a:solidFill>
                  <a:srgbClr val="FFFF00"/>
                </a:solidFill>
              </a:rPr>
              <a:t> Limits </a:t>
            </a:r>
            <a:r>
              <a:rPr lang="en-US" sz="2400" dirty="0">
                <a:solidFill>
                  <a:srgbClr val="FFFF00"/>
                </a:solidFill>
              </a:rPr>
              <a:t>follow-up testing to identified locations</a:t>
            </a:r>
          </a:p>
          <a:p>
            <a:pPr>
              <a:buFont typeface="Arial" pitchFamily="34" charset="0"/>
              <a:buChar char="•"/>
            </a:pPr>
            <a:r>
              <a:rPr lang="en-US" sz="2400" dirty="0" smtClean="0">
                <a:solidFill>
                  <a:srgbClr val="FFFF00"/>
                </a:solidFill>
              </a:rPr>
              <a:t> Integrate </a:t>
            </a:r>
            <a:r>
              <a:rPr lang="en-US" sz="2400" dirty="0">
                <a:solidFill>
                  <a:srgbClr val="FFFF00"/>
                </a:solidFill>
              </a:rPr>
              <a:t>intensity and duration is condition indicator</a:t>
            </a:r>
          </a:p>
          <a:p>
            <a:pPr>
              <a:buFont typeface="Arial" pitchFamily="34" charset="0"/>
              <a:buChar char="•"/>
            </a:pPr>
            <a:r>
              <a:rPr lang="en-US" sz="2400" dirty="0" smtClean="0">
                <a:solidFill>
                  <a:srgbClr val="FFFF00"/>
                </a:solidFill>
              </a:rPr>
              <a:t> Operator display </a:t>
            </a:r>
            <a:r>
              <a:rPr lang="en-US" sz="2400" dirty="0">
                <a:solidFill>
                  <a:srgbClr val="FFFF00"/>
                </a:solidFill>
              </a:rPr>
              <a:t>allows tuning of system to avoid impacting </a:t>
            </a:r>
            <a:r>
              <a:rPr lang="en-US" sz="2400" dirty="0" smtClean="0">
                <a:solidFill>
                  <a:srgbClr val="FFFF00"/>
                </a:solidFill>
              </a:rPr>
              <a:t>operation</a:t>
            </a:r>
          </a:p>
          <a:p>
            <a:pPr>
              <a:buFont typeface="Arial" pitchFamily="34" charset="0"/>
              <a:buChar char="•"/>
            </a:pPr>
            <a:r>
              <a:rPr lang="en-US" sz="2400" dirty="0" smtClean="0">
                <a:solidFill>
                  <a:srgbClr val="FFFF00"/>
                </a:solidFill>
              </a:rPr>
              <a:t> Trend </a:t>
            </a:r>
            <a:r>
              <a:rPr lang="en-US" sz="2400" dirty="0">
                <a:solidFill>
                  <a:srgbClr val="FFFF00"/>
                </a:solidFill>
              </a:rPr>
              <a:t>over time offers remaining useful life calculation</a:t>
            </a:r>
          </a:p>
        </p:txBody>
      </p:sp>
      <p:sp>
        <p:nvSpPr>
          <p:cNvPr id="7" name="Right Arrow 6"/>
          <p:cNvSpPr/>
          <p:nvPr/>
        </p:nvSpPr>
        <p:spPr>
          <a:xfrm rot="5400000">
            <a:off x="5961104" y="1118289"/>
            <a:ext cx="389661" cy="559129"/>
          </a:xfrm>
          <a:prstGeom prst="rightArrow">
            <a:avLst/>
          </a:prstGeom>
          <a:solidFill>
            <a:schemeClr val="tx2"/>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0015" t="9015" r="-10015" b="9015"/>
          </a:stretch>
        </a:blipFill>
      </a:spPr>
      <a:bodyPr wrap="square" tIns="91440">
        <a:noAutofit/>
      </a:body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TC104033923[[fn=Depth]]</Template>
  <TotalTime>3913</TotalTime>
  <Words>1714</Words>
  <Application>Microsoft Office PowerPoint</Application>
  <PresentationFormat>Widescreen</PresentationFormat>
  <Paragraphs>190</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Real-Time Prognostic Analysis Systems:  Monitoring and Damage Mitigation </vt:lpstr>
      <vt:lpstr>Problem: SONGS Steam Generator</vt:lpstr>
      <vt:lpstr>Solution: Fault Detection and Location Monitor</vt:lpstr>
      <vt:lpstr>Typical specifications for NPP BatScan </vt:lpstr>
      <vt:lpstr>BatScan System Performance</vt:lpstr>
      <vt:lpstr>BatScan System Development </vt:lpstr>
      <vt:lpstr>Hardware/Software Operator Platform</vt:lpstr>
      <vt:lpstr>Block Diagram of Simulator Software</vt:lpstr>
      <vt:lpstr>Block Diagram of Simulator Software (cont.)</vt:lpstr>
      <vt:lpstr>NI CompactRIO Systems Architecture</vt:lpstr>
      <vt:lpstr>LabVIEW: Human Interface Examples</vt:lpstr>
      <vt:lpstr>BatScan Simulation Demo</vt:lpstr>
      <vt:lpstr>Real-world Implementation and Industrial experience (Verification and Validation)</vt:lpstr>
      <vt:lpstr>Q&amp;A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Design Real-Time Prognostic Analysis Systems for Monitoring and Damage Mitigation” August 7th, 2013</dc:title>
  <dc:creator>David</dc:creator>
  <cp:lastModifiedBy>David</cp:lastModifiedBy>
  <cp:revision>157</cp:revision>
  <dcterms:created xsi:type="dcterms:W3CDTF">2013-06-26T20:08:17Z</dcterms:created>
  <dcterms:modified xsi:type="dcterms:W3CDTF">2013-08-14T20:35:33Z</dcterms:modified>
</cp:coreProperties>
</file>